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3" r:id="rId3"/>
    <p:sldId id="258" r:id="rId4"/>
    <p:sldId id="260" r:id="rId5"/>
    <p:sldId id="325" r:id="rId6"/>
    <p:sldId id="281" r:id="rId7"/>
    <p:sldId id="285" r:id="rId8"/>
    <p:sldId id="282" r:id="rId9"/>
    <p:sldId id="288" r:id="rId10"/>
    <p:sldId id="286" r:id="rId11"/>
    <p:sldId id="289" r:id="rId12"/>
    <p:sldId id="287" r:id="rId13"/>
    <p:sldId id="290" r:id="rId14"/>
    <p:sldId id="292" r:id="rId15"/>
    <p:sldId id="291" r:id="rId16"/>
    <p:sldId id="293" r:id="rId17"/>
    <p:sldId id="259" r:id="rId18"/>
    <p:sldId id="294" r:id="rId19"/>
    <p:sldId id="324" r:id="rId20"/>
    <p:sldId id="297" r:id="rId21"/>
    <p:sldId id="298" r:id="rId22"/>
    <p:sldId id="299" r:id="rId23"/>
    <p:sldId id="300" r:id="rId24"/>
    <p:sldId id="295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2" r:id="rId36"/>
    <p:sldId id="311" r:id="rId37"/>
    <p:sldId id="314" r:id="rId38"/>
    <p:sldId id="313" r:id="rId39"/>
    <p:sldId id="317" r:id="rId40"/>
    <p:sldId id="318" r:id="rId41"/>
    <p:sldId id="319" r:id="rId42"/>
    <p:sldId id="320" r:id="rId43"/>
    <p:sldId id="321" r:id="rId44"/>
    <p:sldId id="326" r:id="rId45"/>
    <p:sldId id="32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CFA6-6170-5F19-AD68-0FD22C78B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9B655-4752-B6CF-4907-8D341EC88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7C4F7-C125-A6B2-5C22-3EF12825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E2B8-3CAE-2970-4148-4D1A0E39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D0D78-9070-49CE-C407-8B6573FD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3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92B9-0139-C4BD-81B1-1827405FF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92390-1EB1-50CD-E842-95E93C7A6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4C478-74EB-2A29-39FB-6E9DAE6F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160F7-2F3D-CB60-CEDC-CD36B607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CB29-6717-0E95-4B2C-EBECF749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10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FAA4B-13D9-AE3C-363C-6316662AD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14901-BB9B-3ACA-03D9-003D68554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7A202-1588-ED08-4ED6-C5A59C21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9620D-00FB-7D3B-E590-6F8F07CC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B84CA-4940-3D7F-60EB-9B98CF1E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9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22BE-C1B0-057C-22FD-CE61BC37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E2B7-EEE1-E671-58DE-8D50B30C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92ABB-4309-D009-9BA2-7FC18BB7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7DFB2-FDE2-8633-622B-F1B6D7573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4B627-EEE9-09D1-0172-72297D1D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9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08AE-7CF7-43A6-858D-CCB29EF5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6571A-736D-DF47-6220-0FB8E04E7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D6D62-57E9-B125-3EF6-FFB5FE85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09F00-A0E1-8A24-439A-C8A82DBF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C81C2-8098-BB20-7623-1428483C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16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08BC-F01C-00A5-EC4F-03BC30E5E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FADE3-2095-1153-F351-CD4357381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25D3C-9E19-CC3C-03A2-EDEE8822E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A2FEF-F265-2F22-7B4B-E00C5B3C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DA99E-43E5-30C1-4B45-E043919E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30EF6-6AF4-F5DE-C136-DCBF52F0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4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9C02-BCC2-5591-B4E5-F36E0774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ECA25-7CF1-3098-EB14-CF6AA0453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F042B-0CBC-4DB2-4001-2D03A9EF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CB969-DA93-4AE8-6EA5-D15C467EF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601CD2-0282-418F-7107-C6BF657AB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24D403-338B-B712-45EB-443C8A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3C67DF-85A2-DA79-963C-C5C97CA2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C3C55-6244-D805-FBFC-B91C38E7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1046-282A-F66D-56A6-55B44DED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370649-F37A-CA67-5357-D8F5AF1E3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26131-5281-C9E5-556C-5C529B18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1A267-BC51-4BB7-2E3A-3C818C95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08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C79B3-8C35-B06F-6763-05AEF817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30AA0-1D53-E429-5986-1FCE96FD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650AB-E9D2-16C0-161D-CA1A8F15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0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93B5-FEC7-EE77-D513-DC8417D8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50BBC-3ADC-C401-C14F-1689772BE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4DE6D-F592-2095-5855-B65C9D035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615F7-B52B-9C8A-854D-2ACFA9FA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858B3-49C4-D39D-527C-62EF2483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9DCF8-793D-E7F5-F8F1-66E3C1EF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8614-7998-4D1A-4027-541D0D8BF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363AD-F440-6336-50A0-20CCB8FDF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F834A-AE2C-8AD9-7284-F628C627F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B88D-FDD3-345E-8C50-18A2D0B9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C332C-C96D-2FC1-A016-6E5CB5B5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18DEA-17E0-590A-4C97-C04D448C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7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A3160-C146-835D-E97A-9CCCFFAC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7A3D9-DC46-9CB9-1652-AB5B8445B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0164C-C372-DAD0-E085-94027706F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27AD-13BE-4F2D-9704-41F8BD03A77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57C8D-5518-E776-2CB6-A51C07502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A4F2-1290-E1B3-034D-FEBDDE748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3333-4AEC-4DC3-9A2B-B2D56D2A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class/cs294a/sparseAutoencoder_2011new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948" y="2650581"/>
            <a:ext cx="6595183" cy="778418"/>
          </a:xfrm>
          <a:prstGeom prst="rect">
            <a:avLst/>
          </a:prstGeom>
        </p:spPr>
        <p:txBody>
          <a:bodyPr vert="horz" wrap="square" lIns="0" tIns="97790" rIns="0" bIns="0" rtlCol="0" anchor="ctr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70"/>
              </a:spcBef>
            </a:pPr>
            <a:r>
              <a:rPr lang="en-US" sz="4900" spc="-10" dirty="0">
                <a:latin typeface="Calibri"/>
                <a:cs typeface="Calibri"/>
              </a:rPr>
              <a:t>DEEP Autoencoders</a:t>
            </a:r>
            <a:r>
              <a:rPr lang="en-US" sz="4900" spc="-10" dirty="0"/>
              <a:t> </a:t>
            </a:r>
            <a:endParaRPr lang="en-US" sz="49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3948" y="5520054"/>
            <a:ext cx="4125595" cy="59118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439"/>
              </a:spcBef>
            </a:pPr>
            <a:r>
              <a:rPr sz="3200" spc="-120" dirty="0">
                <a:solidFill>
                  <a:srgbClr val="888888"/>
                </a:solidFill>
                <a:latin typeface="Calibri"/>
                <a:cs typeface="Calibri"/>
              </a:rPr>
              <a:t>Dr.</a:t>
            </a:r>
            <a:r>
              <a:rPr sz="3200" spc="-8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3200" dirty="0">
                <a:solidFill>
                  <a:srgbClr val="888888"/>
                </a:solidFill>
                <a:latin typeface="Calibri"/>
                <a:cs typeface="Calibri"/>
              </a:rPr>
              <a:t>Amir Yavariabdi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180" y="1905381"/>
            <a:ext cx="3054857" cy="304723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493948" y="746759"/>
            <a:ext cx="843915" cy="847090"/>
          </a:xfrm>
          <a:custGeom>
            <a:avLst/>
            <a:gdLst/>
            <a:ahLst/>
            <a:cxnLst/>
            <a:rect l="l" t="t" r="r" b="b"/>
            <a:pathLst>
              <a:path w="843914" h="847090">
                <a:moveTo>
                  <a:pt x="143570" y="846582"/>
                </a:moveTo>
                <a:lnTo>
                  <a:pt x="112633" y="823366"/>
                </a:lnTo>
                <a:lnTo>
                  <a:pt x="4352" y="573100"/>
                </a:lnTo>
                <a:lnTo>
                  <a:pt x="0" y="549021"/>
                </a:lnTo>
                <a:lnTo>
                  <a:pt x="1088" y="536334"/>
                </a:lnTo>
                <a:lnTo>
                  <a:pt x="112633" y="274675"/>
                </a:lnTo>
                <a:lnTo>
                  <a:pt x="143570" y="251460"/>
                </a:lnTo>
                <a:lnTo>
                  <a:pt x="360143" y="251460"/>
                </a:lnTo>
                <a:lnTo>
                  <a:pt x="391080" y="274675"/>
                </a:lnTo>
                <a:lnTo>
                  <a:pt x="499360" y="524941"/>
                </a:lnTo>
                <a:lnTo>
                  <a:pt x="503227" y="549021"/>
                </a:lnTo>
                <a:lnTo>
                  <a:pt x="502261" y="561707"/>
                </a:lnTo>
                <a:lnTo>
                  <a:pt x="391080" y="823366"/>
                </a:lnTo>
                <a:lnTo>
                  <a:pt x="360143" y="846582"/>
                </a:lnTo>
                <a:lnTo>
                  <a:pt x="143570" y="846582"/>
                </a:lnTo>
                <a:close/>
              </a:path>
              <a:path w="843914" h="847090">
                <a:moveTo>
                  <a:pt x="549741" y="484632"/>
                </a:moveTo>
                <a:lnTo>
                  <a:pt x="436102" y="261924"/>
                </a:lnTo>
                <a:lnTo>
                  <a:pt x="432549" y="242316"/>
                </a:lnTo>
                <a:lnTo>
                  <a:pt x="433437" y="231985"/>
                </a:lnTo>
                <a:lnTo>
                  <a:pt x="524494" y="18910"/>
                </a:lnTo>
                <a:lnTo>
                  <a:pt x="549741" y="0"/>
                </a:lnTo>
                <a:lnTo>
                  <a:pt x="726513" y="0"/>
                </a:lnTo>
                <a:lnTo>
                  <a:pt x="840165" y="222707"/>
                </a:lnTo>
                <a:lnTo>
                  <a:pt x="843318" y="242316"/>
                </a:lnTo>
                <a:lnTo>
                  <a:pt x="842529" y="252646"/>
                </a:lnTo>
                <a:lnTo>
                  <a:pt x="751773" y="465721"/>
                </a:lnTo>
                <a:lnTo>
                  <a:pt x="726513" y="484632"/>
                </a:lnTo>
                <a:lnTo>
                  <a:pt x="549741" y="48463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038245" y="6195312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667F0-85E9-4742-50E6-4C815E2C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D23E-8D64-350A-3A3E-DA828A5A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sv-SE" b="1" dirty="0"/>
              <a:t>Principal Components Analysis</a:t>
            </a:r>
            <a:r>
              <a:rPr lang="en-GB" altLang="sv-SE" b="1" dirty="0"/>
              <a:t>: Steps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34B6A-C3A1-9CA2-FE33-BD4BC6AFF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469900" indent="-457200" algn="just">
                  <a:lnSpc>
                    <a:spcPct val="100000"/>
                  </a:lnSpc>
                  <a:spcBef>
                    <a:spcPts val="100"/>
                  </a:spcBef>
                  <a:buFont typeface="+mj-lt"/>
                  <a:buAutoNum type="arabicPeriod" startAt="2"/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242424"/>
                    </a:solidFill>
                  </a:rPr>
                  <a:t>Calculate the covariance matrix for the whole dataset</a:t>
                </a:r>
              </a:p>
              <a:p>
                <a:pPr marL="469900" lvl="1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000" b="0" i="1" dirty="0">
                  <a:solidFill>
                    <a:srgbClr val="242424"/>
                  </a:solidFill>
                  <a:latin typeface="Cambria Math" panose="02040503050406030204" pitchFamily="18" charset="0"/>
                </a:endParaRPr>
              </a:p>
              <a:p>
                <a:pPr marL="469900" lvl="1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1800" b="0" i="1" dirty="0">
                  <a:solidFill>
                    <a:srgbClr val="242424"/>
                  </a:solidFill>
                  <a:latin typeface="Cambria Math" panose="02040503050406030204" pitchFamily="18" charset="0"/>
                </a:endParaRPr>
              </a:p>
              <a:p>
                <a:pPr marL="469900" lvl="1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242424"/>
                          </a:solidFill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GB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800" b="0" i="1" smtClean="0">
                          <a:solidFill>
                            <a:srgbClr val="2424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d>
                            <m:dPr>
                              <m:ctrlPr>
                                <a:rPr lang="en-GB" sz="1800" b="0" i="1" smtClean="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0" i="1" smtClean="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b="0" i="1" smtClean="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800" b="0" i="1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242424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sv-SE" sz="2200" b="0" i="0" dirty="0">
                  <a:solidFill>
                    <a:srgbClr val="242424"/>
                  </a:solidFill>
                  <a:effectLst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sv-SE" sz="2200" dirty="0">
                  <a:solidFill>
                    <a:srgbClr val="242424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sv-SE" sz="2200" b="0" i="0" dirty="0">
                  <a:solidFill>
                    <a:srgbClr val="242424"/>
                  </a:solidFill>
                  <a:effectLst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sv-SE" sz="2200" dirty="0">
                  <a:solidFill>
                    <a:srgbClr val="242424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sv-SE" sz="2200" b="0" i="0" dirty="0">
                  <a:solidFill>
                    <a:srgbClr val="242424"/>
                  </a:solidFill>
                  <a:effectLst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rgbClr val="242424"/>
                          </a:solidFill>
                          <a:effectLst/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GB" sz="1400" b="0" i="1" smtClean="0">
                              <a:solidFill>
                                <a:srgbClr val="24242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solidFill>
                                <a:srgbClr val="24242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400" b="0" i="1" smtClean="0">
                              <a:solidFill>
                                <a:srgbClr val="24242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1400" b="0" i="1" smtClean="0">
                          <a:solidFill>
                            <a:srgbClr val="242424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solidFill>
                                <a:srgbClr val="24242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  <m:t>−1−0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40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  <m:t>0.33−0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40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40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  <m:t>0.33−0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40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4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400" b="0" i="1" smtClean="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>
                                      <a:solidFill>
                                        <a:srgbClr val="242424"/>
                                      </a:solidFill>
                                      <a:latin typeface="Cambria Math" panose="02040503050406030204" pitchFamily="18" charset="0"/>
                                    </a:rPr>
                                    <m:t>1.33−0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1400" b="0" i="1" smtClean="0">
                              <a:solidFill>
                                <a:srgbClr val="24242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GB" sz="1400" b="0" i="1" smtClean="0">
                          <a:solidFill>
                            <a:srgbClr val="242424"/>
                          </a:solidFill>
                          <a:effectLst/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sv-SE" sz="1400" b="0" i="0" dirty="0">
                  <a:solidFill>
                    <a:srgbClr val="242424"/>
                  </a:solidFill>
                  <a:effectLst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sv-SE" sz="1400" b="0" i="0" dirty="0">
                  <a:solidFill>
                    <a:srgbClr val="242424"/>
                  </a:solidFill>
                  <a:effectLst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>
                          <a:solidFill>
                            <a:srgbClr val="242424"/>
                          </a:solidFill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1400">
                          <a:solidFill>
                            <a:srgbClr val="2424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−1−0</m:t>
                              </m:r>
                            </m:e>
                          </m:d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−0.63−0</m:t>
                              </m:r>
                            </m:e>
                          </m:d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0.33−0</m:t>
                              </m:r>
                            </m:e>
                          </m:d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sv-SE" sz="140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1.26−0</m:t>
                              </m:r>
                            </m:e>
                          </m:d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−1−0</m:t>
                              </m:r>
                            </m:e>
                          </m:d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0.63−0</m:t>
                              </m:r>
                            </m:e>
                          </m:d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0.33−0</m:t>
                              </m:r>
                            </m:e>
                          </m:d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0−0</m:t>
                              </m:r>
                            </m:e>
                          </m:d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++</m:t>
                          </m:r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>
                                  <a:solidFill>
                                    <a:srgbClr val="242424"/>
                                  </a:solidFill>
                                  <a:latin typeface="Cambria Math" panose="02040503050406030204" pitchFamily="18" charset="0"/>
                                </a:rPr>
                                <m:t>1.33−0</m:t>
                              </m:r>
                            </m:e>
                          </m:d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×(</m:t>
                          </m:r>
                          <m:r>
                            <a:rPr lang="en-GB" sz="14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−1.26–0</m:t>
                          </m:r>
                          <m:r>
                            <a:rPr lang="en-GB" sz="140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400" b="0" i="0" smtClean="0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GB" sz="1400" b="0" i="0" smtClean="0">
                          <a:solidFill>
                            <a:srgbClr val="242424"/>
                          </a:solidFill>
                          <a:latin typeface="Cambria Math" panose="02040503050406030204" pitchFamily="18" charset="0"/>
                        </a:rPr>
                        <m:t>=−0.25</m:t>
                      </m:r>
                    </m:oMath>
                  </m:oMathPara>
                </a14:m>
                <a:endParaRPr lang="sv-SE" sz="1400" dirty="0">
                  <a:solidFill>
                    <a:srgbClr val="242424"/>
                  </a:solidFill>
                  <a:latin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rgbClr val="0D0D0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634B6A-C3A1-9CA2-FE33-BD4BC6AFF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2"/>
                <a:stretch>
                  <a:fillRect l="-696" t="-1120" b="-980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CB43E7E8-4C63-968F-37D5-AD845A8F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7999"/>
            <a:ext cx="3759200" cy="114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0CD64D-EF99-13E9-D7A6-B0B6D54734FD}"/>
              </a:ext>
            </a:extLst>
          </p:cNvPr>
          <p:cNvSpPr txBox="1"/>
          <p:nvPr/>
        </p:nvSpPr>
        <p:spPr>
          <a:xfrm>
            <a:off x="7797800" y="2679144"/>
            <a:ext cx="4000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42424"/>
                </a:solidFill>
                <a:effectLst/>
              </a:rPr>
              <a:t>Since we have standardized the dataset, so the </a:t>
            </a:r>
            <a:r>
              <a:rPr lang="en-US" b="1" i="0" dirty="0">
                <a:solidFill>
                  <a:srgbClr val="242424"/>
                </a:solidFill>
                <a:effectLst/>
              </a:rPr>
              <a:t>mean for each feature is 0</a:t>
            </a:r>
            <a:r>
              <a:rPr lang="en-US" b="0" i="0" dirty="0">
                <a:solidFill>
                  <a:srgbClr val="242424"/>
                </a:solidFill>
                <a:effectLst/>
              </a:rPr>
              <a:t> and the standard deviation is 1.</a:t>
            </a:r>
            <a:endParaRPr lang="sv-SE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B411668-364F-B9CC-F57B-2000DFE3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4339311"/>
            <a:ext cx="435349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132BD-16C6-205F-3D55-EB49FD48CE95}"/>
              </a:ext>
            </a:extLst>
          </p:cNvPr>
          <p:cNvSpPr txBox="1"/>
          <p:nvPr/>
        </p:nvSpPr>
        <p:spPr>
          <a:xfrm>
            <a:off x="8453177" y="6401711"/>
            <a:ext cx="3524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how pairs of features vary together</a:t>
            </a:r>
            <a:endParaRPr lang="en-US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5D55B86-E5A9-A6D6-4525-D8DD7FC75F0D}"/>
              </a:ext>
            </a:extLst>
          </p:cNvPr>
          <p:cNvCxnSpPr/>
          <p:nvPr/>
        </p:nvCxnSpPr>
        <p:spPr>
          <a:xfrm rot="5400000">
            <a:off x="230853" y="5979030"/>
            <a:ext cx="738236" cy="4764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FE2536-88E2-7F25-A1CF-BC238B04D78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1741" y="6586377"/>
            <a:ext cx="8091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DEE2A7-D25D-C194-C89D-D4F20E42AF0B}"/>
              </a:ext>
            </a:extLst>
          </p:cNvPr>
          <p:cNvCxnSpPr/>
          <p:nvPr/>
        </p:nvCxnSpPr>
        <p:spPr>
          <a:xfrm>
            <a:off x="838200" y="5848141"/>
            <a:ext cx="99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70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D7CBE-9FA0-DA27-732A-F96FACC99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ovariance in Statistics: What is it? Example - Statistics How To">
            <a:extLst>
              <a:ext uri="{FF2B5EF4-FFF2-40B4-BE49-F238E27FC236}">
                <a16:creationId xmlns:a16="http://schemas.microsoft.com/office/drawing/2014/main" id="{6399EB0D-61D4-2612-6A07-9CA4E7F30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 bwMode="auto">
          <a:xfrm>
            <a:off x="8667829" y="1358899"/>
            <a:ext cx="3524171" cy="153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66E7-7F23-DDB2-71B8-F047989A8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Interpreting variance and covariance in PCA:</a:t>
            </a:r>
          </a:p>
          <a:p>
            <a:pPr lvl="1" algn="just">
              <a:tabLst>
                <a:tab pos="297815" algn="l"/>
                <a:tab pos="298450" algn="l"/>
              </a:tabLst>
            </a:pPr>
            <a:r>
              <a:rPr lang="en-GB" sz="2000" dirty="0">
                <a:solidFill>
                  <a:srgbClr val="242424"/>
                </a:solidFill>
                <a:ea typeface="Cambria Math" panose="02040503050406030204" pitchFamily="18" charset="0"/>
              </a:rPr>
              <a:t>Low variance</a:t>
            </a:r>
          </a:p>
          <a:p>
            <a:pPr lvl="2" algn="just"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242424"/>
                </a:solidFill>
                <a:ea typeface="Cambria Math" panose="02040503050406030204" pitchFamily="18" charset="0"/>
              </a:rPr>
              <a:t>It means that the feature does change not much across the dataset. </a:t>
            </a:r>
          </a:p>
          <a:p>
            <a:pPr lvl="2" algn="just"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242424"/>
                </a:solidFill>
                <a:ea typeface="Cambria Math" panose="02040503050406030204" pitchFamily="18" charset="0"/>
              </a:rPr>
              <a:t>The feature does not provide much information for distinguishing between different data points.</a:t>
            </a:r>
          </a:p>
          <a:p>
            <a:pPr lvl="2" algn="just"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242424"/>
                </a:solidFill>
                <a:ea typeface="Cambria Math" panose="02040503050406030204" pitchFamily="18" charset="0"/>
              </a:rPr>
              <a:t>In the context of PCA, low variance features are less informative and may be candidates for merging with other features.</a:t>
            </a:r>
          </a:p>
          <a:p>
            <a:pPr lvl="1" algn="just"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242424"/>
                </a:solidFill>
                <a:ea typeface="Cambria Math" panose="02040503050406030204" pitchFamily="18" charset="0"/>
              </a:rPr>
              <a:t>Large covariance</a:t>
            </a:r>
          </a:p>
          <a:p>
            <a:pPr lvl="2" algn="just"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242424"/>
                </a:solidFill>
                <a:ea typeface="Cambria Math" panose="02040503050406030204" pitchFamily="18" charset="0"/>
              </a:rPr>
              <a:t>Large covariance indicates a strong linear relationship between the two features. If one feature increases, the other tends to increase as well, and vice versa.</a:t>
            </a:r>
          </a:p>
          <a:p>
            <a:pPr lvl="2" algn="just"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242424"/>
                </a:solidFill>
                <a:ea typeface="Cambria Math" panose="02040503050406030204" pitchFamily="18" charset="0"/>
              </a:rPr>
              <a:t>Large covariance between features suggests a strong relationship or similarity in their patterns of variation. </a:t>
            </a:r>
          </a:p>
          <a:p>
            <a:pPr lvl="2" algn="just"/>
            <a:r>
              <a:rPr lang="en-US" sz="1800" dirty="0">
                <a:solidFill>
                  <a:srgbClr val="242424"/>
                </a:solidFill>
                <a:ea typeface="Cambria Math" panose="02040503050406030204" pitchFamily="18" charset="0"/>
              </a:rPr>
              <a:t>If two features have highly similar patterns of variation and provide redundant information, keeping both features may not be necessary.</a:t>
            </a:r>
          </a:p>
          <a:p>
            <a:pPr lvl="2" algn="just"/>
            <a:r>
              <a:rPr lang="en-US" sz="1800" dirty="0">
                <a:solidFill>
                  <a:srgbClr val="242424"/>
                </a:solidFill>
                <a:ea typeface="Cambria Math" panose="02040503050406030204" pitchFamily="18" charset="0"/>
              </a:rPr>
              <a:t>In PCA, large covariance between features might lead to the identification of redundant features that can be merged to simplify the dataset.</a:t>
            </a:r>
          </a:p>
          <a:p>
            <a:pPr marL="2184400" lvl="4" indent="-34290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1400" dirty="0">
              <a:solidFill>
                <a:srgbClr val="242424"/>
              </a:solidFill>
              <a:ea typeface="Cambria Math" panose="02040503050406030204" pitchFamily="18" charset="0"/>
            </a:endParaRPr>
          </a:p>
          <a:p>
            <a:pPr marL="2184400" lvl="4" indent="-34290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GB" sz="1400" dirty="0">
              <a:solidFill>
                <a:srgbClr val="242424"/>
              </a:solidFill>
              <a:ea typeface="Cambria Math" panose="02040503050406030204" pitchFamily="18" charset="0"/>
            </a:endParaRP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sv-SE" sz="2200" b="0" i="0" dirty="0">
              <a:solidFill>
                <a:srgbClr val="242424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DAB02-60DC-0DCC-9530-A2BD0D3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sv-SE" b="1" dirty="0"/>
              <a:t>Principal Components Analysis</a:t>
            </a:r>
            <a:r>
              <a:rPr lang="en-GB" altLang="sv-SE" b="1" dirty="0"/>
              <a:t>: Steps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E9039-26FC-6901-EE7B-9F29BED13C64}"/>
              </a:ext>
            </a:extLst>
          </p:cNvPr>
          <p:cNvSpPr txBox="1"/>
          <p:nvPr/>
        </p:nvSpPr>
        <p:spPr>
          <a:xfrm>
            <a:off x="9829800" y="735886"/>
            <a:ext cx="1409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</a:rPr>
              <a:t>no relationship between the two variables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271100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5C231-4C40-0011-D624-06A6FEDF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A8C4-11E3-51AE-EF48-4DB8BA0D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sv-SE" b="1" dirty="0"/>
              <a:t>Principal Components Analysis</a:t>
            </a:r>
            <a:r>
              <a:rPr lang="en-GB" altLang="sv-SE" b="1" dirty="0"/>
              <a:t>: Steps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A1DB8A-C56B-BA37-1FEC-C681E227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469900" indent="-457200" algn="just">
                  <a:lnSpc>
                    <a:spcPct val="100000"/>
                  </a:lnSpc>
                  <a:spcBef>
                    <a:spcPts val="100"/>
                  </a:spcBef>
                  <a:buFont typeface="+mj-lt"/>
                  <a:buAutoNum type="arabicPeriod" startAt="3"/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chemeClr val="tx1"/>
                    </a:solidFill>
                  </a:rPr>
                  <a:t>Calculate eigenvalues </a:t>
                </a:r>
                <a:r>
                  <a:rPr lang="en-US" sz="2200" b="0" dirty="0">
                    <a:solidFill>
                      <a:schemeClr val="tx1"/>
                    </a:solidFill>
                    <a:effectLst/>
                  </a:rPr>
                  <a:t>of the covariance matrix A, using the equation: </a:t>
                </a: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chemeClr val="tx1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dirty="0">
                          <a:solidFill>
                            <a:schemeClr val="tx1"/>
                          </a:solidFill>
                        </a:rPr>
                        <m:t>det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chemeClr val="tx1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chemeClr val="tx1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chemeClr val="tx1"/>
                          </a:solidFill>
                        </a:rPr>
                        <m:t> –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chemeClr val="tx1"/>
                          </a:solidFill>
                        </a:rPr>
                        <m:t>λI</m:t>
                      </m:r>
                      <m:r>
                        <m:rPr>
                          <m:nor/>
                        </m:rPr>
                        <a:rPr lang="en-GB" sz="2200" b="0" i="0" dirty="0" smtClean="0">
                          <a:solidFill>
                            <a:schemeClr val="tx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chemeClr val="tx1"/>
                          </a:solidFill>
                        </a:rPr>
                        <m:t> =</m:t>
                      </m:r>
                      <m:r>
                        <m:rPr>
                          <m:nor/>
                        </m:rPr>
                        <a:rPr lang="en-GB" sz="22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chemeClr val="tx1"/>
                          </a:solidFill>
                        </a:rPr>
                        <m:t>0</m:t>
                      </m:r>
                    </m:oMath>
                  </m:oMathPara>
                </a14:m>
                <a:endParaRPr lang="en-GB" sz="2200" dirty="0">
                  <a:solidFill>
                    <a:schemeClr val="tx1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/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/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/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Eigenvalues represent the magnitude of the variance along each PCA. </a:t>
                </a:r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b="1" i="0" dirty="0">
                    <a:solidFill>
                      <a:srgbClr val="0D0D0D"/>
                    </a:solidFill>
                    <a:effectLst/>
                  </a:rPr>
                  <a:t>Larger eigenvalues </a:t>
                </a:r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correspond to principal components that capture more variance in the data. </a:t>
                </a:r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Therefore, eigenvalues indicate the importance of each principal component in explaining the dataset's variability.</a:t>
                </a:r>
                <a:endParaRPr lang="sv-SE" sz="2200" dirty="0"/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469900" lvl="1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A1DB8A-C56B-BA37-1FEC-C681E227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2"/>
                <a:stretch>
                  <a:fillRect l="-696" t="-1120" r="-696" b="-1582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317F07DB-FE19-C0A6-588B-3E11E76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08" y="2386133"/>
            <a:ext cx="4140200" cy="125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42039A-A8C5-5F54-B7F6-C769590BB602}"/>
                  </a:ext>
                </a:extLst>
              </p:cNvPr>
              <p:cNvSpPr txBox="1"/>
              <p:nvPr/>
            </p:nvSpPr>
            <p:spPr>
              <a:xfrm>
                <a:off x="6786353" y="4436030"/>
                <a:ext cx="5405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/>
                        <m:t>λ</m:t>
                      </m:r>
                      <m:r>
                        <m:rPr>
                          <m:nor/>
                        </m:rPr>
                        <a:rPr lang="el-GR"/>
                        <m:t> = </m:t>
                      </m:r>
                      <m:r>
                        <m:rPr>
                          <m:nor/>
                        </m:rPr>
                        <a:rPr lang="el-GR" b="1" smtClean="0">
                          <a:solidFill>
                            <a:srgbClr val="C00000"/>
                          </a:solidFill>
                        </a:rPr>
                        <m:t>2.51579324</m:t>
                      </m:r>
                      <m:r>
                        <m:rPr>
                          <m:nor/>
                        </m:rPr>
                        <a:rPr lang="el-GR"/>
                        <m:t> , 1.0652885 , 0.39388704 , 0.02503121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42039A-A8C5-5F54-B7F6-C769590B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53" y="4436030"/>
                <a:ext cx="54056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6627FB-05E9-4C21-E685-4CD2C908C85B}"/>
                  </a:ext>
                </a:extLst>
              </p:cNvPr>
              <p:cNvSpPr txBox="1"/>
              <p:nvPr/>
            </p:nvSpPr>
            <p:spPr>
              <a:xfrm>
                <a:off x="9398000" y="3618255"/>
                <a:ext cx="8771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6627FB-05E9-4C21-E685-4CD2C908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0" y="3618255"/>
                <a:ext cx="8771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 descr="Determinant of a 4x4 matrix - SEMATH INFO -">
            <a:extLst>
              <a:ext uri="{FF2B5EF4-FFF2-40B4-BE49-F238E27FC236}">
                <a16:creationId xmlns:a16="http://schemas.microsoft.com/office/drawing/2014/main" id="{2DDAB782-54F0-B2C2-DFCE-B420EE99C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08" y="2547914"/>
            <a:ext cx="3430586" cy="211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410F31-2EBE-1E84-A953-B8FE3CC41EA5}"/>
              </a:ext>
            </a:extLst>
          </p:cNvPr>
          <p:cNvSpPr txBox="1"/>
          <p:nvPr/>
        </p:nvSpPr>
        <p:spPr>
          <a:xfrm>
            <a:off x="8857980" y="4066698"/>
            <a:ext cx="195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Sorted eigenvalues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387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2BF0F-72B1-2515-FF2E-654F76E3C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A2D8-E909-4CF7-AAB7-65236DF9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sv-SE" b="1" dirty="0"/>
              <a:t>Principal Components Analysis</a:t>
            </a:r>
            <a:r>
              <a:rPr lang="en-GB" altLang="sv-SE" b="1" dirty="0"/>
              <a:t>: Steps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F4AFA-E7A1-E50E-3B87-BCC8E7A2B3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469900" indent="-457200" algn="just">
                  <a:lnSpc>
                    <a:spcPct val="100000"/>
                  </a:lnSpc>
                  <a:spcBef>
                    <a:spcPts val="100"/>
                  </a:spcBef>
                  <a:buFont typeface="+mj-lt"/>
                  <a:buAutoNum type="arabicPeriod" startAt="4"/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chemeClr val="tx1"/>
                    </a:solidFill>
                  </a:rPr>
                  <a:t>Find the eigenvector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) associated with the eigenvalue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using the equation: </a:t>
                </a: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dirty="0"/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dirty="0"/>
                        <m:t>(</m:t>
                      </m:r>
                      <m:r>
                        <m:rPr>
                          <m:nor/>
                        </m:rPr>
                        <a:rPr lang="en-US" sz="2200" dirty="0"/>
                        <m:t>A</m:t>
                      </m:r>
                      <m:r>
                        <m:rPr>
                          <m:nor/>
                        </m:rPr>
                        <a:rPr lang="en-US" sz="2200" dirty="0"/>
                        <m:t> – </m:t>
                      </m:r>
                      <m:r>
                        <m:rPr>
                          <m:nor/>
                        </m:rPr>
                        <a:rPr lang="en-US" sz="2200" dirty="0"/>
                        <m:t>λ</m:t>
                      </m:r>
                      <m:r>
                        <m:rPr>
                          <m:nor/>
                        </m:rPr>
                        <a:rPr lang="en-GB" sz="2200" b="0" i="0" dirty="0" smtClean="0"/>
                        <m:t>I</m:t>
                      </m:r>
                      <m:r>
                        <m:rPr>
                          <m:nor/>
                        </m:rPr>
                        <a:rPr lang="en-US" sz="2200" dirty="0"/>
                        <m:t>) </m:t>
                      </m:r>
                      <m:r>
                        <m:rPr>
                          <m:nor/>
                        </m:rPr>
                        <a:rPr lang="en-GB" sz="2200" b="0" i="0" dirty="0" smtClean="0"/>
                        <m:t>v</m:t>
                      </m:r>
                      <m:r>
                        <m:rPr>
                          <m:nor/>
                        </m:rPr>
                        <a:rPr lang="en-US" sz="2200" dirty="0"/>
                        <m:t> = 0</m:t>
                      </m:r>
                    </m:oMath>
                  </m:oMathPara>
                </a14:m>
                <a:endParaRPr lang="en-GB" sz="2200" i="1" dirty="0"/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baseline="-25000" dirty="0"/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.8−</m:t>
                                      </m:r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−0.25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−0.25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.8−</m:t>
                                      </m:r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.038</m:t>
                                      </m:r>
                                    </m:e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−0.14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0.51</m:t>
                                      </m:r>
                                    </m:e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0.49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.038</m:t>
                                      </m:r>
                                    </m:e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0.51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−0.14</m:t>
                                      </m:r>
                                    </m:e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0.49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.8−</m:t>
                                      </m:r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0.75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</a:rPr>
                                        <m:t>0.75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.8−</m:t>
                                      </m:r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GB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b="0" i="0" dirty="0">
                  <a:solidFill>
                    <a:srgbClr val="242424"/>
                  </a:solidFill>
                  <a:effectLst/>
                </a:endParaRPr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b="0" dirty="0">
                    <a:solidFill>
                      <a:srgbClr val="242424"/>
                    </a:solidFill>
                    <a:effectLst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200" b="0" i="0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 = 2.51</m:t>
                    </m:r>
                  </m:oMath>
                </a14:m>
                <a:r>
                  <a:rPr lang="en-US" sz="2200" b="0" dirty="0">
                    <a:solidFill>
                      <a:srgbClr val="242424"/>
                    </a:solidFill>
                    <a:effectLst/>
                  </a:rPr>
                  <a:t>, solving the above equation using Cramer's rule, the values for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b="0" dirty="0">
                    <a:solidFill>
                      <a:srgbClr val="242424"/>
                    </a:solidFill>
                    <a:effectLst/>
                  </a:rPr>
                  <a:t> vector are:</a:t>
                </a:r>
                <a:endParaRPr lang="en-GB" sz="2200" dirty="0"/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i="1" dirty="0"/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469900" lvl="1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F4AFA-E7A1-E50E-3B87-BCC8E7A2B3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2"/>
                <a:stretch>
                  <a:fillRect l="-696" t="-1120" r="-69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64C64C7-7D32-7B4B-955C-8684A3611297}"/>
              </a:ext>
            </a:extLst>
          </p:cNvPr>
          <p:cNvSpPr txBox="1"/>
          <p:nvPr/>
        </p:nvSpPr>
        <p:spPr>
          <a:xfrm>
            <a:off x="1968500" y="5292546"/>
            <a:ext cx="2425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1" dirty="0">
                <a:solidFill>
                  <a:srgbClr val="242424"/>
                </a:solidFill>
                <a:effectLst/>
                <a:latin typeface="source-serif-pro"/>
              </a:rPr>
              <a:t>v1 = 0.16195986</a:t>
            </a:r>
            <a:br>
              <a:rPr lang="sv-SE" b="0" i="1" dirty="0">
                <a:solidFill>
                  <a:srgbClr val="242424"/>
                </a:solidFill>
                <a:effectLst/>
                <a:latin typeface="source-serif-pro"/>
              </a:rPr>
            </a:br>
            <a:r>
              <a:rPr lang="sv-SE" b="0" i="1" dirty="0">
                <a:solidFill>
                  <a:srgbClr val="242424"/>
                </a:solidFill>
                <a:effectLst/>
                <a:latin typeface="source-serif-pro"/>
              </a:rPr>
              <a:t>v2 = -0.52404813</a:t>
            </a:r>
            <a:br>
              <a:rPr lang="sv-SE" b="0" i="1" dirty="0">
                <a:solidFill>
                  <a:srgbClr val="242424"/>
                </a:solidFill>
                <a:effectLst/>
                <a:latin typeface="source-serif-pro"/>
              </a:rPr>
            </a:br>
            <a:r>
              <a:rPr lang="sv-SE" b="0" i="1" dirty="0">
                <a:solidFill>
                  <a:srgbClr val="242424"/>
                </a:solidFill>
                <a:effectLst/>
                <a:latin typeface="source-serif-pro"/>
              </a:rPr>
              <a:t>v3 = -0.58589647</a:t>
            </a:r>
            <a:br>
              <a:rPr lang="sv-SE" b="0" i="1" dirty="0">
                <a:solidFill>
                  <a:srgbClr val="242424"/>
                </a:solidFill>
                <a:effectLst/>
                <a:latin typeface="source-serif-pro"/>
              </a:rPr>
            </a:br>
            <a:r>
              <a:rPr lang="sv-SE" b="0" i="1" dirty="0">
                <a:solidFill>
                  <a:srgbClr val="242424"/>
                </a:solidFill>
                <a:effectLst/>
                <a:latin typeface="source-serif-pro"/>
              </a:rPr>
              <a:t>v4 = -0.59654663</a:t>
            </a:r>
            <a:endParaRPr lang="sv-S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90C061-62B8-12DA-3F39-4FB96DE0630C}"/>
              </a:ext>
            </a:extLst>
          </p:cNvPr>
          <p:cNvGrpSpPr/>
          <p:nvPr/>
        </p:nvGrpSpPr>
        <p:grpSpPr>
          <a:xfrm>
            <a:off x="4394200" y="5238145"/>
            <a:ext cx="3629025" cy="1254730"/>
            <a:chOff x="6594475" y="5171380"/>
            <a:chExt cx="3629025" cy="1254730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215B3A73-5D33-C1E5-958D-A9458379E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4475" y="5359310"/>
              <a:ext cx="3629025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2CF96E-F482-45FD-4381-28CB5AA3F8ED}"/>
                </a:ext>
              </a:extLst>
            </p:cNvPr>
            <p:cNvSpPr/>
            <p:nvPr/>
          </p:nvSpPr>
          <p:spPr>
            <a:xfrm>
              <a:off x="6832600" y="5356046"/>
              <a:ext cx="3365500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3E5F667-D383-DDA7-13B6-58602A062531}"/>
                    </a:ext>
                  </a:extLst>
                </p:cNvPr>
                <p:cNvSpPr txBox="1"/>
                <p:nvPr/>
              </p:nvSpPr>
              <p:spPr>
                <a:xfrm>
                  <a:off x="6851935" y="5171380"/>
                  <a:ext cx="459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sv-SE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3E5F667-D383-DDA7-13B6-58602A062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1935" y="5171380"/>
                  <a:ext cx="4598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31B3538-A4AF-3AAD-3136-2E83DD84A85A}"/>
                    </a:ext>
                  </a:extLst>
                </p:cNvPr>
                <p:cNvSpPr txBox="1"/>
                <p:nvPr/>
              </p:nvSpPr>
              <p:spPr>
                <a:xfrm>
                  <a:off x="7766335" y="5171380"/>
                  <a:ext cx="465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sv-SE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31B3538-A4AF-3AAD-3136-2E83DD84A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335" y="5171380"/>
                  <a:ext cx="46512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2ADDE10-2CB8-67AE-A29A-A9C046724E95}"/>
                    </a:ext>
                  </a:extLst>
                </p:cNvPr>
                <p:cNvSpPr txBox="1"/>
                <p:nvPr/>
              </p:nvSpPr>
              <p:spPr>
                <a:xfrm>
                  <a:off x="8680735" y="5171380"/>
                  <a:ext cx="465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sv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2ADDE10-2CB8-67AE-A29A-A9C046724E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0735" y="5171380"/>
                  <a:ext cx="46512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374C82B-F9FD-C169-CF74-A0CD61944E92}"/>
                    </a:ext>
                  </a:extLst>
                </p:cNvPr>
                <p:cNvSpPr txBox="1"/>
                <p:nvPr/>
              </p:nvSpPr>
              <p:spPr>
                <a:xfrm>
                  <a:off x="9595135" y="5171380"/>
                  <a:ext cx="465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sv-S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374C82B-F9FD-C169-CF74-A0CD61944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5135" y="5171380"/>
                  <a:ext cx="46512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340" name="Picture 4" descr="Cramer's Rule |">
            <a:extLst>
              <a:ext uri="{FF2B5EF4-FFF2-40B4-BE49-F238E27FC236}">
                <a16:creationId xmlns:a16="http://schemas.microsoft.com/office/drawing/2014/main" id="{78063B43-B771-5DCC-D691-665EE4D9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507322"/>
            <a:ext cx="2047875" cy="213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B7437D-D869-ED76-EB4C-A3DDC677CB7A}"/>
              </a:ext>
            </a:extLst>
          </p:cNvPr>
          <p:cNvSpPr txBox="1"/>
          <p:nvPr/>
        </p:nvSpPr>
        <p:spPr>
          <a:xfrm>
            <a:off x="10040127" y="2199511"/>
            <a:ext cx="109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Reminder</a:t>
            </a:r>
            <a:endParaRPr lang="sv-S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9C2EC0-0A4D-88FD-9EDC-ABB3F32EF327}"/>
              </a:ext>
            </a:extLst>
          </p:cNvPr>
          <p:cNvSpPr txBox="1"/>
          <p:nvPr/>
        </p:nvSpPr>
        <p:spPr>
          <a:xfrm>
            <a:off x="8320087" y="5569545"/>
            <a:ext cx="3629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D0D0D"/>
                </a:solidFill>
                <a:effectLst/>
              </a:rPr>
              <a:t>Eigenvectors represent the direction of each principal component axis in the feature space.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87646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DAA3-CDEB-AAB2-816C-E4175213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Eigenvalues and Eigenvectors</a:t>
            </a:r>
            <a:endParaRPr lang="sv-SE" b="1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F3A8794-4486-7F52-8C89-CBDD5049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3563040"/>
            <a:ext cx="5768161" cy="275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5B0BFCE3-55F9-85C8-3EE7-EF7FC7EB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9" y="3563040"/>
            <a:ext cx="5753101" cy="275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70312-1A29-DC55-20A7-0E8488F733E6}"/>
              </a:ext>
            </a:extLst>
          </p:cNvPr>
          <p:cNvSpPr txBox="1"/>
          <p:nvPr/>
        </p:nvSpPr>
        <p:spPr>
          <a:xfrm>
            <a:off x="571500" y="2350978"/>
            <a:ext cx="11112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The eigenvalues in this case represent the magnitude of the spread in the direction of the principal components.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6108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1FCE5-1199-1622-677D-41B870EA2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E8DE-16C0-43FC-0FCE-CD108CC6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sv-SE" b="1" dirty="0"/>
              <a:t>Principal Components Analysis</a:t>
            </a:r>
            <a:r>
              <a:rPr lang="en-GB" altLang="sv-SE" b="1" dirty="0"/>
              <a:t>: Steps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53F163-7929-9DFE-9893-C787CA200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469900" indent="-457200" algn="just">
                  <a:lnSpc>
                    <a:spcPct val="100000"/>
                  </a:lnSpc>
                  <a:spcBef>
                    <a:spcPts val="100"/>
                  </a:spcBef>
                  <a:buFont typeface="+mj-lt"/>
                  <a:buAutoNum type="arabicPeriod" startAt="5"/>
                  <a:tabLst>
                    <a:tab pos="297815" algn="l"/>
                    <a:tab pos="298450" algn="l"/>
                  </a:tabLst>
                </a:pPr>
                <a:r>
                  <a:rPr lang="en-US" sz="2200" dirty="0"/>
                  <a:t>Pick k-eigenvalues and form a matrix of eigenvectors</a:t>
                </a:r>
              </a:p>
              <a:p>
                <a:pPr lvl="1" algn="just">
                  <a:tabLst>
                    <a:tab pos="297815" algn="l"/>
                    <a:tab pos="298450" algn="l"/>
                  </a:tabLst>
                </a:pPr>
                <a:r>
                  <a:rPr lang="en-US" sz="2000" dirty="0">
                    <a:ea typeface="Cambria Math" panose="02040503050406030204" pitchFamily="18" charset="0"/>
                  </a:rPr>
                  <a:t>If we choose the first 2-eigenvectors, the matrix will look like this:</a:t>
                </a:r>
              </a:p>
              <a:p>
                <a:pPr lvl="1" algn="just"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242424"/>
                  </a:solidFill>
                  <a:ea typeface="Cambria Math" panose="02040503050406030204" pitchFamily="18" charset="0"/>
                </a:endParaRPr>
              </a:p>
              <a:p>
                <a:pPr marL="927100" lvl="1" indent="-4572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1800" dirty="0"/>
              </a:p>
              <a:p>
                <a:pPr marL="469900" indent="-457200" algn="just">
                  <a:lnSpc>
                    <a:spcPct val="100000"/>
                  </a:lnSpc>
                  <a:spcBef>
                    <a:spcPts val="100"/>
                  </a:spcBef>
                  <a:buFont typeface="+mj-lt"/>
                  <a:buAutoNum type="arabicPeriod" startAt="5"/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chemeClr val="tx1"/>
                    </a:solidFill>
                  </a:rPr>
                  <a:t>Dimensionality reduction</a:t>
                </a: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dirty="0"/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/>
                        <m:t>T</m:t>
                      </m:r>
                      <m:r>
                        <m:rPr>
                          <m:nor/>
                        </m:rPr>
                        <a:rPr lang="en-GB" sz="2000" b="0" i="0" smtClean="0"/>
                        <m:t>= </m:t>
                      </m:r>
                      <m:r>
                        <m:rPr>
                          <m:nor/>
                        </m:rPr>
                        <a:rPr lang="en-GB" sz="2000" b="0" i="0" smtClean="0"/>
                        <m:t>Normalized</m:t>
                      </m:r>
                      <m:r>
                        <m:rPr>
                          <m:nor/>
                        </m:rPr>
                        <a:rPr lang="en-GB" sz="2000" b="0" i="0" smtClean="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Feature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matrix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k</m:t>
                      </m:r>
                      <m:r>
                        <m:rPr>
                          <m:nor/>
                        </m:rPr>
                        <a:rPr lang="en-GB" sz="2000" b="0" i="0" smtClean="0"/>
                        <m:t>−</m:t>
                      </m:r>
                      <m:r>
                        <m:rPr>
                          <m:nor/>
                        </m:rPr>
                        <a:rPr lang="en-US" sz="2000"/>
                        <m:t>eigenvectors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−0.63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0,33</m:t>
                                      </m:r>
                                    </m:e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1.26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0.26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1.73</m:t>
                                      </m:r>
                                    </m:e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1,56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0.63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0.33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1.33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−1.26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−0</m:t>
                                          </m:r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57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−0.57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−0.17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−1.04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−0.57</m:t>
                                      </m:r>
                                    </m:e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−0.60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0.16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−0.52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−0.58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−0.59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−0.91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0.20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−0.32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−0.11</m:t>
                              </m:r>
                            </m:e>
                          </m:eqAr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2.55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1.01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1.57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GB" sz="20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0.75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−0.78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1.25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−1.22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i="1" dirty="0"/>
              </a:p>
              <a:p>
                <a:pPr marL="355600" indent="-34290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chemeClr val="tx1"/>
                  </a:solidFill>
                </a:endParaRPr>
              </a:p>
              <a:p>
                <a:pPr marL="469900" lvl="1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53F163-7929-9DFE-9893-C787CA200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2"/>
                <a:stretch>
                  <a:fillRect l="-696" t="-112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C8F3C41-053A-816E-EF93-AD95A7E8616D}"/>
              </a:ext>
            </a:extLst>
          </p:cNvPr>
          <p:cNvGrpSpPr/>
          <p:nvPr/>
        </p:nvGrpSpPr>
        <p:grpSpPr>
          <a:xfrm>
            <a:off x="9663112" y="1800225"/>
            <a:ext cx="1690688" cy="397352"/>
            <a:chOff x="6832600" y="5171380"/>
            <a:chExt cx="1690688" cy="3973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9F3A36-07C5-6AB1-3543-5D8703EFD505}"/>
                </a:ext>
              </a:extLst>
            </p:cNvPr>
            <p:cNvSpPr/>
            <p:nvPr/>
          </p:nvSpPr>
          <p:spPr>
            <a:xfrm>
              <a:off x="6832600" y="5356046"/>
              <a:ext cx="1690688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33A47B-CE8E-4417-E74F-F1ED1C65A4A2}"/>
                    </a:ext>
                  </a:extLst>
                </p:cNvPr>
                <p:cNvSpPr txBox="1"/>
                <p:nvPr/>
              </p:nvSpPr>
              <p:spPr>
                <a:xfrm>
                  <a:off x="7006671" y="5199400"/>
                  <a:ext cx="459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sv-SE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33A47B-CE8E-4417-E74F-F1ED1C65A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671" y="5199400"/>
                  <a:ext cx="45980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9BDCC17-4D70-AEB0-ABA7-57F7A397047F}"/>
                    </a:ext>
                  </a:extLst>
                </p:cNvPr>
                <p:cNvSpPr txBox="1"/>
                <p:nvPr/>
              </p:nvSpPr>
              <p:spPr>
                <a:xfrm>
                  <a:off x="7640548" y="5171380"/>
                  <a:ext cx="465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sv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9BDCC17-4D70-AEB0-ABA7-57F7A3970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0548" y="5171380"/>
                  <a:ext cx="46512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40EF117B-4106-8A4A-5A31-52B9EDB9B266}"/>
              </a:ext>
            </a:extLst>
          </p:cNvPr>
          <p:cNvSpPr/>
          <p:nvPr/>
        </p:nvSpPr>
        <p:spPr>
          <a:xfrm>
            <a:off x="7721600" y="4076700"/>
            <a:ext cx="2420653" cy="241617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EC417-7FAD-64C3-2A79-311B461D329D}"/>
                  </a:ext>
                </a:extLst>
              </p:cNvPr>
              <p:cNvSpPr txBox="1"/>
              <p:nvPr/>
            </p:nvSpPr>
            <p:spPr>
              <a:xfrm>
                <a:off x="9791700" y="4191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EC417-7FAD-64C3-2A79-311B461D3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700" y="4191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A3E819-7E04-72D7-CF2C-A62D5CFD57C1}"/>
                  </a:ext>
                </a:extLst>
              </p:cNvPr>
              <p:cNvSpPr txBox="1"/>
              <p:nvPr/>
            </p:nvSpPr>
            <p:spPr>
              <a:xfrm>
                <a:off x="9467462" y="2169557"/>
                <a:ext cx="174171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0.16</m:t>
                              </m:r>
                            </m:e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−0.52</m:t>
                              </m:r>
                            </m:e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−0.58</m:t>
                              </m:r>
                            </m:e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−0.59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−0.91</m:t>
                              </m:r>
                            </m:e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0.20</m:t>
                              </m:r>
                            </m:e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−0.32</m:t>
                              </m:r>
                            </m:e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−0.11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A3E819-7E04-72D7-CF2C-A62D5CFD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462" y="2169557"/>
                <a:ext cx="1741714" cy="1112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66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98ADA-9DB0-3A3B-8D8E-712E6D72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61ECA-C87C-AB18-8F51-D34D5E36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Problems with PCA and why one might consider using an autoencoder instead: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Linear Transformation: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GB" sz="1800" dirty="0">
                <a:solidFill>
                  <a:srgbClr val="C00000"/>
                </a:solidFill>
              </a:rPr>
              <a:t>Problem: </a:t>
            </a:r>
            <a:r>
              <a:rPr lang="en-GB" sz="1800" dirty="0">
                <a:solidFill>
                  <a:srgbClr val="000000"/>
                </a:solidFill>
              </a:rPr>
              <a:t>PCA performs a linear transformation to </a:t>
            </a:r>
            <a:r>
              <a:rPr lang="en-US" sz="1800" dirty="0">
                <a:solidFill>
                  <a:srgbClr val="000000"/>
                </a:solidFill>
              </a:rPr>
              <a:t>find orthogonal linear combinations of features to capture maximum variance. It may struggle with nonlinear data.</a:t>
            </a:r>
            <a:endParaRPr lang="en-GB" sz="1800" dirty="0">
              <a:solidFill>
                <a:srgbClr val="000000"/>
              </a:solidFill>
            </a:endParaRP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Solution: </a:t>
            </a:r>
            <a:r>
              <a:rPr lang="en-GB" sz="1800" dirty="0">
                <a:solidFill>
                  <a:srgbClr val="000000"/>
                </a:solidFill>
              </a:rPr>
              <a:t>Autoencoders </a:t>
            </a:r>
            <a:r>
              <a:rPr lang="en-US" sz="1800" dirty="0">
                <a:solidFill>
                  <a:srgbClr val="000000"/>
                </a:solidFill>
              </a:rPr>
              <a:t>are neural network models that </a:t>
            </a:r>
            <a:r>
              <a:rPr lang="en-GB" sz="1800" dirty="0">
                <a:solidFill>
                  <a:srgbClr val="000000"/>
                </a:solidFill>
              </a:rPr>
              <a:t>can capture nonlinear relationships using deep architectures and hierarchical representations.</a:t>
            </a:r>
            <a:endParaRPr lang="sv-SE" sz="1800" dirty="0">
              <a:solidFill>
                <a:srgbClr val="242424"/>
              </a:solidFill>
            </a:endParaRPr>
          </a:p>
          <a:p>
            <a:pPr marL="81280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GB" sz="2000" b="1" dirty="0">
                <a:solidFill>
                  <a:srgbClr val="000000"/>
                </a:solidFill>
              </a:rPr>
              <a:t>Loss of Information: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GB" sz="1800" dirty="0">
                <a:solidFill>
                  <a:srgbClr val="C00000"/>
                </a:solidFill>
              </a:rPr>
              <a:t>Problem: </a:t>
            </a:r>
            <a:r>
              <a:rPr lang="en-GB" sz="1800" dirty="0">
                <a:solidFill>
                  <a:srgbClr val="000000"/>
                </a:solidFill>
              </a:rPr>
              <a:t>PCA can lead to information loss, especially with nonlinear data structures or important low-variance features.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Solution: </a:t>
            </a:r>
            <a:r>
              <a:rPr lang="en-GB" sz="1800" dirty="0">
                <a:solidFill>
                  <a:srgbClr val="000000"/>
                </a:solidFill>
              </a:rPr>
              <a:t>Autoencoders minimize reconstruction error, preserving more information during dimensionality reduction.</a:t>
            </a:r>
          </a:p>
          <a:p>
            <a:pPr marL="81280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Limited Representation Learning: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Problem: </a:t>
            </a:r>
            <a:r>
              <a:rPr lang="en-US" sz="1800" dirty="0">
                <a:solidFill>
                  <a:srgbClr val="000000"/>
                </a:solidFill>
              </a:rPr>
              <a:t>PCA may not capture meaningful features in high-dimensional data.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Solution: </a:t>
            </a:r>
            <a:r>
              <a:rPr lang="en-US" sz="1800" dirty="0">
                <a:solidFill>
                  <a:srgbClr val="000000"/>
                </a:solidFill>
              </a:rPr>
              <a:t>Autoencoders learn rich representations, making them suitable for complex feature and pattern learning tasks.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0A269-F8A0-5E58-37BD-494C524A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From PCA Challenges to Autoencoder Solutions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7507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C273A-005B-6FC6-223A-8F9DCABD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E69405F-109D-03BD-6747-DAE850CF63B9}"/>
              </a:ext>
            </a:extLst>
          </p:cNvPr>
          <p:cNvGrpSpPr/>
          <p:nvPr/>
        </p:nvGrpSpPr>
        <p:grpSpPr>
          <a:xfrm>
            <a:off x="2632035" y="2349751"/>
            <a:ext cx="6927930" cy="4205235"/>
            <a:chOff x="2632035" y="2349751"/>
            <a:chExt cx="6927930" cy="4205235"/>
          </a:xfrm>
        </p:grpSpPr>
        <p:pic>
          <p:nvPicPr>
            <p:cNvPr id="1026" name="Picture 2" descr="JPM | Free Full-Text | How Do Machines Learn? Artificial Intelligence as a  New Era in Medicine">
              <a:extLst>
                <a:ext uri="{FF2B5EF4-FFF2-40B4-BE49-F238E27FC236}">
                  <a16:creationId xmlns:a16="http://schemas.microsoft.com/office/drawing/2014/main" id="{05FF54F1-B2E0-6AE1-A45F-A41A3D59F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035" y="2349751"/>
              <a:ext cx="6927930" cy="4205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2C089E-3A2B-1D8D-7D8B-F8F17937C7FC}"/>
                </a:ext>
              </a:extLst>
            </p:cNvPr>
            <p:cNvSpPr/>
            <p:nvPr/>
          </p:nvSpPr>
          <p:spPr>
            <a:xfrm>
              <a:off x="5775960" y="4797425"/>
              <a:ext cx="985520" cy="983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09000D-6040-8F3A-8109-C1F6B75F9611}"/>
                </a:ext>
              </a:extLst>
            </p:cNvPr>
            <p:cNvSpPr/>
            <p:nvPr/>
          </p:nvSpPr>
          <p:spPr>
            <a:xfrm>
              <a:off x="4841240" y="5532120"/>
              <a:ext cx="701040" cy="10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E303B4-4C81-4856-FA62-CB6FFC2C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Deep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1149-C0C3-802F-1273-222D069AB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0D0D0D"/>
                </a:solidFill>
                <a:effectLst/>
              </a:rPr>
              <a:t>Definition: 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An autoencoder is a type of artificial neural network used for 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</a:rPr>
              <a:t>Clustering and</a:t>
            </a:r>
            <a:endParaRPr lang="en-US" sz="2000" b="0" i="0" dirty="0">
              <a:solidFill>
                <a:srgbClr val="0D0D0D"/>
              </a:solidFill>
              <a:effectLst/>
            </a:endParaRP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dimensionality reduction</a:t>
            </a:r>
            <a:r>
              <a:rPr lang="en-US" sz="1800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rgbClr val="0D0D0D"/>
              </a:solidFill>
              <a:effectLst/>
            </a:endParaRPr>
          </a:p>
          <a:p>
            <a:pPr marL="0" indent="0" algn="just">
              <a:buNone/>
            </a:pPr>
            <a:endParaRPr lang="en-US" sz="2200" b="0" i="0" dirty="0">
              <a:solidFill>
                <a:srgbClr val="0D0D0D"/>
              </a:solidFill>
              <a:effectLst/>
            </a:endParaRP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718AC-5D8D-8A94-CF4C-084C67468111}"/>
              </a:ext>
            </a:extLst>
          </p:cNvPr>
          <p:cNvSpPr txBox="1"/>
          <p:nvPr/>
        </p:nvSpPr>
        <p:spPr>
          <a:xfrm>
            <a:off x="2245657" y="6550223"/>
            <a:ext cx="7700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Taken from: O. </a:t>
            </a:r>
            <a:r>
              <a:rPr lang="en-US" sz="1400" dirty="0" err="1"/>
              <a:t>Koteluk</a:t>
            </a:r>
            <a:r>
              <a:rPr lang="en-US" sz="1400" dirty="0"/>
              <a:t> et al., How Do Machines Learn? Artificial Intelligence as a New Era in Medicine.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F0C0CD-ABD5-9B4E-7948-E4DD96EB37FA}"/>
              </a:ext>
            </a:extLst>
          </p:cNvPr>
          <p:cNvSpPr/>
          <p:nvPr/>
        </p:nvSpPr>
        <p:spPr>
          <a:xfrm>
            <a:off x="6846093" y="5522596"/>
            <a:ext cx="550068" cy="2876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50542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DBF99-07DF-4B53-0E0E-E934CEF7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9D71E-5E86-697F-9A94-97182B66A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Autoencoders are an encoder-decoder neural network architecture used for unsupervised learning and dimensionality reduction.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Encoder: it maps the input data to a lower-dimensional.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Decoder: it reconstructs the original input data from this encoding.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18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Learning via Reconstruction Error: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model aims to minimize the difference between the input data and the reconstructed output during training.</a:t>
            </a:r>
          </a:p>
          <a:p>
            <a:pPr marL="469900" lvl="1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7A943-CD70-EBFB-6C0D-DED0BE3B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Understanding Autoencoders: Definition and Architecture</a:t>
            </a:r>
            <a:endParaRPr lang="en-US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D73128-71AF-277E-70FD-028AC8806A81}"/>
              </a:ext>
            </a:extLst>
          </p:cNvPr>
          <p:cNvGrpSpPr/>
          <p:nvPr/>
        </p:nvGrpSpPr>
        <p:grpSpPr>
          <a:xfrm>
            <a:off x="4671795" y="4649386"/>
            <a:ext cx="2848410" cy="2051759"/>
            <a:chOff x="9248340" y="2018011"/>
            <a:chExt cx="3072544" cy="220190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593819-EA4C-DC6C-FDA4-142FE44E0126}"/>
                </a:ext>
              </a:extLst>
            </p:cNvPr>
            <p:cNvSpPr txBox="1"/>
            <p:nvPr/>
          </p:nvSpPr>
          <p:spPr>
            <a:xfrm>
              <a:off x="11184226" y="2018011"/>
              <a:ext cx="1136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/>
                <a:t>Reconstructed </a:t>
              </a:r>
            </a:p>
            <a:p>
              <a:pPr algn="ctr"/>
              <a:r>
                <a:rPr lang="en-GB" sz="1200" b="1" dirty="0"/>
                <a:t>Input</a:t>
              </a:r>
              <a:endParaRPr lang="sv-SE" sz="1200" b="1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893BBFD-BD37-3CC2-FFEE-C5F7DE181D8C}"/>
                </a:ext>
              </a:extLst>
            </p:cNvPr>
            <p:cNvGrpSpPr/>
            <p:nvPr/>
          </p:nvGrpSpPr>
          <p:grpSpPr>
            <a:xfrm>
              <a:off x="9248340" y="2225872"/>
              <a:ext cx="2727694" cy="1994047"/>
              <a:chOff x="9248340" y="2225872"/>
              <a:chExt cx="2727694" cy="199404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05559BD-D68B-489B-210E-E1CDD8D37431}"/>
                  </a:ext>
                </a:extLst>
              </p:cNvPr>
              <p:cNvSpPr/>
              <p:nvPr/>
            </p:nvSpPr>
            <p:spPr>
              <a:xfrm>
                <a:off x="9380764" y="2458487"/>
                <a:ext cx="261257" cy="16297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9E99F66-03F0-F7B8-F3A5-F3B4872D16BC}"/>
                  </a:ext>
                </a:extLst>
              </p:cNvPr>
              <p:cNvSpPr/>
              <p:nvPr/>
            </p:nvSpPr>
            <p:spPr>
              <a:xfrm>
                <a:off x="9951487" y="2648209"/>
                <a:ext cx="261257" cy="12503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257DA8A-BA97-84FE-048B-3E7671068532}"/>
                  </a:ext>
                </a:extLst>
              </p:cNvPr>
              <p:cNvSpPr/>
              <p:nvPr/>
            </p:nvSpPr>
            <p:spPr>
              <a:xfrm>
                <a:off x="10522210" y="3049426"/>
                <a:ext cx="261257" cy="51629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0DF5C71-5DEE-D969-6F91-B13B3F9C3815}"/>
                  </a:ext>
                </a:extLst>
              </p:cNvPr>
              <p:cNvSpPr/>
              <p:nvPr/>
            </p:nvSpPr>
            <p:spPr>
              <a:xfrm>
                <a:off x="11092933" y="2648208"/>
                <a:ext cx="261257" cy="12503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19E33D9-B2FF-F5A2-049F-6243485A088D}"/>
                  </a:ext>
                </a:extLst>
              </p:cNvPr>
              <p:cNvSpPr/>
              <p:nvPr/>
            </p:nvSpPr>
            <p:spPr>
              <a:xfrm>
                <a:off x="11662878" y="2458487"/>
                <a:ext cx="261257" cy="16297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3E8E8BE-B491-DA73-6E0F-097904284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2021" y="2496344"/>
                <a:ext cx="904535" cy="60721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2C1D20D-B422-AF91-C5AD-2664E759C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42021" y="3498850"/>
                <a:ext cx="892751" cy="509197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214BFFD-4293-5F29-F40B-720EF19FA8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43" y="2589213"/>
                <a:ext cx="937336" cy="51435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9769540-CC04-7957-6AEA-A80065036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8343" y="3482181"/>
                <a:ext cx="989663" cy="533522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A9F364-A6CC-E09B-374A-B3913AC52EFA}"/>
                  </a:ext>
                </a:extLst>
              </p:cNvPr>
              <p:cNvSpPr txBox="1"/>
              <p:nvPr/>
            </p:nvSpPr>
            <p:spPr>
              <a:xfrm>
                <a:off x="9306625" y="3172442"/>
                <a:ext cx="3818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300</a:t>
                </a:r>
                <a:endParaRPr lang="sv-SE" sz="10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5EC020-3E43-DBF7-6CDF-42F050BCDB89}"/>
                  </a:ext>
                </a:extLst>
              </p:cNvPr>
              <p:cNvSpPr txBox="1"/>
              <p:nvPr/>
            </p:nvSpPr>
            <p:spPr>
              <a:xfrm>
                <a:off x="9877493" y="3175001"/>
                <a:ext cx="3818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150</a:t>
                </a:r>
                <a:endParaRPr lang="sv-SE" sz="1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DC237D-35F9-009E-E85D-24A9558AAF1C}"/>
                  </a:ext>
                </a:extLst>
              </p:cNvPr>
              <p:cNvSpPr txBox="1"/>
              <p:nvPr/>
            </p:nvSpPr>
            <p:spPr>
              <a:xfrm>
                <a:off x="10482610" y="3181191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20</a:t>
                </a:r>
                <a:endParaRPr lang="sv-SE" sz="10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5C8AA8-776D-7B8B-35D1-2646D06A7992}"/>
                  </a:ext>
                </a:extLst>
              </p:cNvPr>
              <p:cNvSpPr txBox="1"/>
              <p:nvPr/>
            </p:nvSpPr>
            <p:spPr>
              <a:xfrm>
                <a:off x="11012099" y="3181190"/>
                <a:ext cx="3818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150</a:t>
                </a:r>
                <a:endParaRPr lang="sv-SE" sz="10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58BD7A-34BA-3B00-BFB4-53CD389BF183}"/>
                  </a:ext>
                </a:extLst>
              </p:cNvPr>
              <p:cNvSpPr txBox="1"/>
              <p:nvPr/>
            </p:nvSpPr>
            <p:spPr>
              <a:xfrm>
                <a:off x="11594198" y="3181190"/>
                <a:ext cx="3818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300</a:t>
                </a:r>
                <a:endParaRPr lang="sv-SE" sz="10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0A72E0-8A27-D914-24B8-2180663B4847}"/>
                  </a:ext>
                </a:extLst>
              </p:cNvPr>
              <p:cNvSpPr txBox="1"/>
              <p:nvPr/>
            </p:nvSpPr>
            <p:spPr>
              <a:xfrm>
                <a:off x="9248340" y="2225872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/>
                  <a:t>Input</a:t>
                </a:r>
                <a:endParaRPr lang="sv-SE" sz="1200" b="1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D84653-36B6-4445-6781-D2C545B48A70}"/>
                  </a:ext>
                </a:extLst>
              </p:cNvPr>
              <p:cNvSpPr txBox="1"/>
              <p:nvPr/>
            </p:nvSpPr>
            <p:spPr>
              <a:xfrm>
                <a:off x="10167833" y="2615555"/>
                <a:ext cx="9700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/>
                  <a:t>Compressed</a:t>
                </a:r>
              </a:p>
              <a:p>
                <a:pPr algn="ctr"/>
                <a:r>
                  <a:rPr lang="en-GB" sz="1200" b="1" dirty="0"/>
                  <a:t>Input</a:t>
                </a:r>
                <a:endParaRPr lang="sv-SE" sz="1200" b="1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B3DF39B-75AA-2C79-BCD6-E7E5059F3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48800" y="4157113"/>
                <a:ext cx="115299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27ACBDD-24BB-D862-1D35-1765AC7550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25600" y="4154044"/>
                <a:ext cx="1129506" cy="93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807ED5-A256-655A-51B9-2527EA68C517}"/>
                  </a:ext>
                </a:extLst>
              </p:cNvPr>
              <p:cNvSpPr txBox="1"/>
              <p:nvPr/>
            </p:nvSpPr>
            <p:spPr>
              <a:xfrm>
                <a:off x="9744392" y="3942160"/>
                <a:ext cx="7048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/>
                  <a:t>Encoder</a:t>
                </a:r>
                <a:endParaRPr lang="sv-SE" sz="1200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1829418-3C44-7BFC-5089-4E9163A190BD}"/>
                  </a:ext>
                </a:extLst>
              </p:cNvPr>
              <p:cNvSpPr txBox="1"/>
              <p:nvPr/>
            </p:nvSpPr>
            <p:spPr>
              <a:xfrm>
                <a:off x="10893558" y="3942920"/>
                <a:ext cx="7209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/>
                  <a:t>Decoder</a:t>
                </a:r>
                <a:endParaRPr lang="sv-SE" sz="12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380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DBF99-07DF-4B53-0E0E-E934CEF7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9D71E-5E86-697F-9A94-97182B66A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469900" lvl="1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14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Purpose of Autoencoders: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primary goal of autoencoders is to learn a compact representation of the input data that captures essential features and patterns.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They do so without requiring explicit labels or supervision, making them suitable for unsupervised learning tasks.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7A943-CD70-EBFB-6C0D-DED0BE3B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Understanding Autoencoders: Aims</a:t>
            </a:r>
            <a:endParaRPr lang="en-US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D73128-71AF-277E-70FD-028AC8806A81}"/>
              </a:ext>
            </a:extLst>
          </p:cNvPr>
          <p:cNvGrpSpPr/>
          <p:nvPr/>
        </p:nvGrpSpPr>
        <p:grpSpPr>
          <a:xfrm>
            <a:off x="4372363" y="3872516"/>
            <a:ext cx="3447273" cy="2393071"/>
            <a:chOff x="9248340" y="2018011"/>
            <a:chExt cx="3072544" cy="220190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593819-EA4C-DC6C-FDA4-142FE44E0126}"/>
                </a:ext>
              </a:extLst>
            </p:cNvPr>
            <p:cNvSpPr txBox="1"/>
            <p:nvPr/>
          </p:nvSpPr>
          <p:spPr>
            <a:xfrm>
              <a:off x="11184226" y="2018011"/>
              <a:ext cx="1136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/>
                <a:t>Reconstructed </a:t>
              </a:r>
            </a:p>
            <a:p>
              <a:pPr algn="ctr"/>
              <a:r>
                <a:rPr lang="en-GB" sz="1200" b="1" dirty="0"/>
                <a:t>Input</a:t>
              </a:r>
              <a:endParaRPr lang="sv-SE" sz="1200" b="1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893BBFD-BD37-3CC2-FFEE-C5F7DE181D8C}"/>
                </a:ext>
              </a:extLst>
            </p:cNvPr>
            <p:cNvGrpSpPr/>
            <p:nvPr/>
          </p:nvGrpSpPr>
          <p:grpSpPr>
            <a:xfrm>
              <a:off x="9248340" y="2225872"/>
              <a:ext cx="2727694" cy="1994047"/>
              <a:chOff x="9248340" y="2225872"/>
              <a:chExt cx="2727694" cy="199404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05559BD-D68B-489B-210E-E1CDD8D37431}"/>
                  </a:ext>
                </a:extLst>
              </p:cNvPr>
              <p:cNvSpPr/>
              <p:nvPr/>
            </p:nvSpPr>
            <p:spPr>
              <a:xfrm>
                <a:off x="9380764" y="2458487"/>
                <a:ext cx="261257" cy="16297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9E99F66-03F0-F7B8-F3A5-F3B4872D16BC}"/>
                  </a:ext>
                </a:extLst>
              </p:cNvPr>
              <p:cNvSpPr/>
              <p:nvPr/>
            </p:nvSpPr>
            <p:spPr>
              <a:xfrm>
                <a:off x="9951487" y="2648209"/>
                <a:ext cx="261257" cy="12503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257DA8A-BA97-84FE-048B-3E7671068532}"/>
                  </a:ext>
                </a:extLst>
              </p:cNvPr>
              <p:cNvSpPr/>
              <p:nvPr/>
            </p:nvSpPr>
            <p:spPr>
              <a:xfrm>
                <a:off x="10522210" y="3049426"/>
                <a:ext cx="261257" cy="51629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0DF5C71-5DEE-D969-6F91-B13B3F9C3815}"/>
                  </a:ext>
                </a:extLst>
              </p:cNvPr>
              <p:cNvSpPr/>
              <p:nvPr/>
            </p:nvSpPr>
            <p:spPr>
              <a:xfrm>
                <a:off x="11092933" y="2648208"/>
                <a:ext cx="261257" cy="12503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19E33D9-B2FF-F5A2-049F-6243485A088D}"/>
                  </a:ext>
                </a:extLst>
              </p:cNvPr>
              <p:cNvSpPr/>
              <p:nvPr/>
            </p:nvSpPr>
            <p:spPr>
              <a:xfrm>
                <a:off x="11662878" y="2458487"/>
                <a:ext cx="261257" cy="16297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3E8E8BE-B491-DA73-6E0F-097904284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2021" y="2496344"/>
                <a:ext cx="904535" cy="60721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2C1D20D-B422-AF91-C5AD-2664E759C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42021" y="3498850"/>
                <a:ext cx="892751" cy="509197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214BFFD-4293-5F29-F40B-720EF19FA8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43" y="2589213"/>
                <a:ext cx="937336" cy="51435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9769540-CC04-7957-6AEA-A80065036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8343" y="3482181"/>
                <a:ext cx="989663" cy="533522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A9F364-A6CC-E09B-374A-B3913AC52EFA}"/>
                  </a:ext>
                </a:extLst>
              </p:cNvPr>
              <p:cNvSpPr txBox="1"/>
              <p:nvPr/>
            </p:nvSpPr>
            <p:spPr>
              <a:xfrm>
                <a:off x="9306625" y="3172442"/>
                <a:ext cx="3818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300</a:t>
                </a:r>
                <a:endParaRPr lang="sv-SE" sz="10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5EC020-3E43-DBF7-6CDF-42F050BCDB89}"/>
                  </a:ext>
                </a:extLst>
              </p:cNvPr>
              <p:cNvSpPr txBox="1"/>
              <p:nvPr/>
            </p:nvSpPr>
            <p:spPr>
              <a:xfrm>
                <a:off x="9877493" y="3175001"/>
                <a:ext cx="3818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150</a:t>
                </a:r>
                <a:endParaRPr lang="sv-SE" sz="1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DC237D-35F9-009E-E85D-24A9558AAF1C}"/>
                  </a:ext>
                </a:extLst>
              </p:cNvPr>
              <p:cNvSpPr txBox="1"/>
              <p:nvPr/>
            </p:nvSpPr>
            <p:spPr>
              <a:xfrm>
                <a:off x="10482610" y="3181191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20</a:t>
                </a:r>
                <a:endParaRPr lang="sv-SE" sz="10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5C8AA8-776D-7B8B-35D1-2646D06A7992}"/>
                  </a:ext>
                </a:extLst>
              </p:cNvPr>
              <p:cNvSpPr txBox="1"/>
              <p:nvPr/>
            </p:nvSpPr>
            <p:spPr>
              <a:xfrm>
                <a:off x="11012099" y="3181190"/>
                <a:ext cx="3818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150</a:t>
                </a:r>
                <a:endParaRPr lang="sv-SE" sz="10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58BD7A-34BA-3B00-BFB4-53CD389BF183}"/>
                  </a:ext>
                </a:extLst>
              </p:cNvPr>
              <p:cNvSpPr txBox="1"/>
              <p:nvPr/>
            </p:nvSpPr>
            <p:spPr>
              <a:xfrm>
                <a:off x="11594198" y="3181190"/>
                <a:ext cx="3818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/>
                  <a:t>300</a:t>
                </a:r>
                <a:endParaRPr lang="sv-SE" sz="10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0A72E0-8A27-D914-24B8-2180663B4847}"/>
                  </a:ext>
                </a:extLst>
              </p:cNvPr>
              <p:cNvSpPr txBox="1"/>
              <p:nvPr/>
            </p:nvSpPr>
            <p:spPr>
              <a:xfrm>
                <a:off x="9248340" y="2225872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/>
                  <a:t>Input</a:t>
                </a:r>
                <a:endParaRPr lang="sv-SE" sz="1200" b="1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D84653-36B6-4445-6781-D2C545B48A70}"/>
                  </a:ext>
                </a:extLst>
              </p:cNvPr>
              <p:cNvSpPr txBox="1"/>
              <p:nvPr/>
            </p:nvSpPr>
            <p:spPr>
              <a:xfrm>
                <a:off x="10167833" y="2615555"/>
                <a:ext cx="9700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/>
                  <a:t>Compressed</a:t>
                </a:r>
              </a:p>
              <a:p>
                <a:pPr algn="ctr"/>
                <a:r>
                  <a:rPr lang="en-GB" sz="1200" b="1" dirty="0"/>
                  <a:t>Input</a:t>
                </a:r>
                <a:endParaRPr lang="sv-SE" sz="1200" b="1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B3DF39B-75AA-2C79-BCD6-E7E5059F3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48800" y="4157113"/>
                <a:ext cx="115299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27ACBDD-24BB-D862-1D35-1765AC7550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25600" y="4154044"/>
                <a:ext cx="1129506" cy="93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807ED5-A256-655A-51B9-2527EA68C517}"/>
                  </a:ext>
                </a:extLst>
              </p:cNvPr>
              <p:cNvSpPr txBox="1"/>
              <p:nvPr/>
            </p:nvSpPr>
            <p:spPr>
              <a:xfrm>
                <a:off x="9744392" y="3942160"/>
                <a:ext cx="7048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/>
                  <a:t>Encoder</a:t>
                </a:r>
                <a:endParaRPr lang="sv-SE" sz="1200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1829418-3C44-7BFC-5089-4E9163A190BD}"/>
                  </a:ext>
                </a:extLst>
              </p:cNvPr>
              <p:cNvSpPr txBox="1"/>
              <p:nvPr/>
            </p:nvSpPr>
            <p:spPr>
              <a:xfrm>
                <a:off x="10893558" y="3942920"/>
                <a:ext cx="7209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/>
                  <a:t>Decoder</a:t>
                </a:r>
                <a:endParaRPr lang="sv-SE" sz="12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06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7A4-44A6-1AF2-155D-9E1949CF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7F5B2-4352-0FD7-CDAB-A6815593C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Introduction to Unsupervised Learning</a:t>
            </a:r>
          </a:p>
          <a:p>
            <a:pPr lvl="1"/>
            <a:r>
              <a:rPr lang="en-US" sz="2000" dirty="0"/>
              <a:t>Mathematical Modeling</a:t>
            </a:r>
          </a:p>
          <a:p>
            <a:pPr lvl="1"/>
            <a:r>
              <a:rPr lang="en-US" sz="2000" dirty="0"/>
              <a:t>Reconstruction-based</a:t>
            </a:r>
            <a:endParaRPr lang="en-US" sz="1800" dirty="0"/>
          </a:p>
          <a:p>
            <a:r>
              <a:rPr lang="en-US" sz="2200" dirty="0"/>
              <a:t>Dimensionality Reduction Algorithms</a:t>
            </a:r>
          </a:p>
          <a:p>
            <a:pPr lvl="1"/>
            <a:r>
              <a:rPr lang="en-US" sz="2000" dirty="0"/>
              <a:t>Principle Component Analysis</a:t>
            </a:r>
          </a:p>
          <a:p>
            <a:pPr lvl="1"/>
            <a:r>
              <a:rPr lang="en-US" sz="2000" dirty="0"/>
              <a:t>Autoencoders</a:t>
            </a:r>
            <a:endParaRPr lang="en-US" sz="2200" dirty="0"/>
          </a:p>
          <a:p>
            <a:r>
              <a:rPr lang="en-US" sz="2200" dirty="0"/>
              <a:t>Types of Autoencoders</a:t>
            </a:r>
          </a:p>
          <a:p>
            <a:r>
              <a:rPr lang="en-US" sz="2200" dirty="0"/>
              <a:t>Applications of Autoencoders</a:t>
            </a:r>
          </a:p>
        </p:txBody>
      </p:sp>
    </p:spTree>
    <p:extLst>
      <p:ext uri="{BB962C8B-B14F-4D97-AF65-F5344CB8AC3E}">
        <p14:creationId xmlns:p14="http://schemas.microsoft.com/office/powerpoint/2010/main" val="355940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07CE6-FFD3-A196-3344-6E8FCD28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412-E6E7-46E5-C5E5-73F0B84C1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The encoder is a fundamental part of the autoencoder architecture, responsible for compressing the input data into a lower-dimensional representation.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Input Data Transformation: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encoder takes input data, such as images, sequences, or numerical features, as its input.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It applies a series of transformations, typically through layers of neural network units, to map the input data to a compact representation.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Feature Extraction: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During the encoding process, the encoder learns to extract important features and patterns from the input data.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Each layer in the encoder captures different levels of abstraction, allowing it to capture both low-level and high-level features.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0FC30-1DDC-9B24-D21D-C0BD2D15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Encoders</a:t>
            </a:r>
            <a:endParaRPr lang="en-US" b="1" dirty="0"/>
          </a:p>
        </p:txBody>
      </p:sp>
      <p:pic>
        <p:nvPicPr>
          <p:cNvPr id="4098" name="Picture 2" descr="From Noise to Knowledge: A Beginner's Guide to Stacked Denoising  Autoencoders in Self-Supervised Learning | by Mohammad Badhruddouza Khan |  Bootcamp">
            <a:extLst>
              <a:ext uri="{FF2B5EF4-FFF2-40B4-BE49-F238E27FC236}">
                <a16:creationId xmlns:a16="http://schemas.microsoft.com/office/drawing/2014/main" id="{DE7C55B3-F421-5D51-650F-AE628E61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5272087"/>
            <a:ext cx="2944666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847580-C732-230A-F2AC-8B8D4D16C8C4}"/>
              </a:ext>
            </a:extLst>
          </p:cNvPr>
          <p:cNvSpPr/>
          <p:nvPr/>
        </p:nvSpPr>
        <p:spPr>
          <a:xfrm>
            <a:off x="8686800" y="5359400"/>
            <a:ext cx="1212850" cy="118110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7820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A5B32-2C7C-BE64-855F-38503C5AF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981F1-F476-09D2-B8E6-74BBD2D38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Low-level features and high-level features refer to different levels of abstraction in data representations</a:t>
            </a: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Low-Level Features: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Low-level features are basic and primitive attributes or characteristics of the data.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These features typically represent simple and local patterns or properties of the data.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Examples of low-level features depend on the type of data being analyzed: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In image data, low-level features could include edges, corners, or lines.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In text data, low-level features might include individual words, characters, punctuation, or basic grammatical structures.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In numerical data, low-level features could be individual data points, basic statistics (mean, variance), or simple patterns.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BB306-A1D1-9109-4119-24C8212A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Encoders</a:t>
            </a:r>
            <a:endParaRPr lang="en-US" b="1" dirty="0"/>
          </a:p>
        </p:txBody>
      </p:sp>
      <p:pic>
        <p:nvPicPr>
          <p:cNvPr id="3074" name="Picture 2" descr="Why Convolutional Neural Networks Belong To Deep Learning?, 54% OFF">
            <a:extLst>
              <a:ext uri="{FF2B5EF4-FFF2-40B4-BE49-F238E27FC236}">
                <a16:creationId xmlns:a16="http://schemas.microsoft.com/office/drawing/2014/main" id="{E29303E2-0142-52E3-1084-63FA0A58A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0"/>
          <a:stretch/>
        </p:blipFill>
        <p:spPr bwMode="auto">
          <a:xfrm>
            <a:off x="3457575" y="5318630"/>
            <a:ext cx="6397625" cy="144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42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126D-0654-86FA-26DF-253D710DF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ABD2-0E90-20D0-7320-2C28F3F6A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Low-level features and high-level features refer to different levels of abstraction in data representations</a:t>
            </a: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High-Level Features: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High-level features are more abstract and complex representations derived from combinations of low-level features.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These features capture more global or semantic information and higher-order patterns in the data.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High-level features are often formed by aggregating or transforming low-level features through hierarchical processing.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Examples of high-level features: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In image data, high-level features could represent objects, shapes, textures, or semantic concepts (e.g., "face," "tree," "car").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In text data, high-level features might represent topics, sentiments, relationships between words, or semantic meanings.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In numerical data, high-level features could capture relationships between variables, clusters of related data points, or patterns indicative of specific behaviors or phenomena.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D20AF-F9F2-742E-51EA-DF3DB9F2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Encoders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317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7B6FF-0754-2033-764C-3AAFBB7F9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73537-7665-4130-611A-FB760E9B7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Low-level features and high-level features refer to different levels of abstraction in data representations</a:t>
            </a:r>
            <a:endParaRPr lang="en-US" sz="2200" b="1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High-Level Features: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High-level features are more abstract and complex representations derived from combinations of low-level features.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These features capture more global or semantic information and higher-order patterns in the data.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High-level features are often formed by aggregating or transforming low-level features through hierarchical processing.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Examples of high-level features: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In image data, high-level features could represent objects, shapes, textures, or semantic concepts (e.g., "face," "tree," "car").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2370C-35B9-5AEA-182B-B6D46499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Encoders</a:t>
            </a:r>
            <a:endParaRPr lang="en-US" b="1" dirty="0"/>
          </a:p>
        </p:txBody>
      </p:sp>
      <p:pic>
        <p:nvPicPr>
          <p:cNvPr id="4" name="Picture 2" descr="Why Convolutional Neural Networks Belong To Deep Learning?, 54% OFF">
            <a:extLst>
              <a:ext uri="{FF2B5EF4-FFF2-40B4-BE49-F238E27FC236}">
                <a16:creationId xmlns:a16="http://schemas.microsoft.com/office/drawing/2014/main" id="{22E64577-D37B-27E4-BFF4-72792ED6B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0"/>
          <a:stretch/>
        </p:blipFill>
        <p:spPr bwMode="auto">
          <a:xfrm>
            <a:off x="3549650" y="5641763"/>
            <a:ext cx="5092700" cy="11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93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2FFB1-619E-1DAC-32C8-EBD4EB64B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A8DDC-7B99-8993-61C9-5A19303D9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Dimensionality Reduction: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One of the key objectives of the encoder is to reduce the dimensionality of the input data.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By representing the data in a lower-dimensional space, the encoder creates a compressed representation that keeps essential information while discarding redundant or less informative features.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Latent Space Representation: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output of the encoder, known as </a:t>
            </a:r>
            <a:r>
              <a:rPr lang="en-US" sz="2000" b="1" dirty="0">
                <a:solidFill>
                  <a:srgbClr val="C00000"/>
                </a:solidFill>
              </a:rPr>
              <a:t>bottleneck layer</a:t>
            </a:r>
            <a:r>
              <a:rPr lang="en-US" sz="2000" dirty="0">
                <a:solidFill>
                  <a:srgbClr val="000000"/>
                </a:solidFill>
              </a:rPr>
              <a:t>, is often referred to as the latent space representation or encoding.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This encoding captures a condensed and meaningful representation of the input data, which can be used for various tasks such as 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reconstruction, 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feature learning, or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downstream analysis.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FC96C-C282-C6D1-2B1C-C317AEEA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Encoders</a:t>
            </a:r>
            <a:endParaRPr lang="en-US" b="1" dirty="0"/>
          </a:p>
        </p:txBody>
      </p:sp>
      <p:pic>
        <p:nvPicPr>
          <p:cNvPr id="9" name="Picture 2" descr="From Noise to Knowledge: A Beginner's Guide to Stacked Denoising  Autoencoders in Self-Supervised Learning | by Mohammad Badhruddouza Khan |  Bootcamp">
            <a:extLst>
              <a:ext uri="{FF2B5EF4-FFF2-40B4-BE49-F238E27FC236}">
                <a16:creationId xmlns:a16="http://schemas.microsoft.com/office/drawing/2014/main" id="{C1A66765-1A71-CF8F-B35A-722CC398B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4783137"/>
            <a:ext cx="2944666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24D648-612B-0B27-CF24-EC906C4AD9F8}"/>
              </a:ext>
            </a:extLst>
          </p:cNvPr>
          <p:cNvSpPr/>
          <p:nvPr/>
        </p:nvSpPr>
        <p:spPr>
          <a:xfrm>
            <a:off x="9740900" y="4870450"/>
            <a:ext cx="419100" cy="118110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852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5F7D5-28B8-B9FF-1458-FA8E1083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04A9C-ED77-89AE-8EF4-ABC7A7679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The decoder takes the encoded representation (latent space embedding) from the bottleneck layer or latent space of the autoencoder as its input.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It performs the reverse process of the encoder, transforming the encoded data back into the input domain.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Similar to the encoder, the decoder typically consists of multiple dense layers.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These layers decode the latent representation step by step to generate the reconstructed output.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6EE9E-55FB-313A-D799-98F79A79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Decoder</a:t>
            </a:r>
            <a:endParaRPr lang="en-US" b="1" dirty="0"/>
          </a:p>
        </p:txBody>
      </p:sp>
      <p:pic>
        <p:nvPicPr>
          <p:cNvPr id="9" name="Picture 2" descr="From Noise to Knowledge: A Beginner's Guide to Stacked Denoising  Autoencoders in Self-Supervised Learning | by Mohammad Badhruddouza Khan |  Bootcamp">
            <a:extLst>
              <a:ext uri="{FF2B5EF4-FFF2-40B4-BE49-F238E27FC236}">
                <a16:creationId xmlns:a16="http://schemas.microsoft.com/office/drawing/2014/main" id="{36F570F7-F0E1-BECA-48D8-05EBDED7A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0" y="5056187"/>
            <a:ext cx="2944666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45573C-C148-FF7B-5119-EA944A294AF2}"/>
              </a:ext>
            </a:extLst>
          </p:cNvPr>
          <p:cNvSpPr/>
          <p:nvPr/>
        </p:nvSpPr>
        <p:spPr>
          <a:xfrm>
            <a:off x="10172700" y="5162550"/>
            <a:ext cx="787400" cy="118110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2404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E2843-1F79-8920-8DF4-B02094D85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1F47-F903-DC89-79B5-ECD80EF56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The decoder's layers gradually generate features and details required to reconstruct the input data.</a:t>
            </a: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It aims to recover as much information as possible from the compressed representation while minimizing reconstruction errors.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The final layer of the decoder produces the reconstructed output that should ideally closely match the original input data.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The quality of reconstruction is evaluated using metrics such as Mean Squared Error (MSE) or other appropriate loss functions.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D239B-0403-616C-61F6-273F16DA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Decoder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2214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ED08-9C6E-1030-CD01-F39B8C9DF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848822-6D76-4620-ACFB-A86DE0BF0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</a:rPr>
                  <a:t>During training, the autoencoder aims to minimize the reconstruction loss between the input data and the reconstructed output.</a:t>
                </a: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GB" sz="22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𝐴𝐸</m:t>
                          </m:r>
                        </m:sub>
                      </m:sSub>
                      <m:d>
                        <m:d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GB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</a:rPr>
                  <a:t>The loss encourages the decoder to learn to generate outputs that faithfully represent the input data.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848822-6D76-4620-ACFB-A86DE0BF0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2"/>
                <a:stretch>
                  <a:fillRect l="-580" t="-840" r="-696" b="-518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FE5EC1D-B3F7-C453-4ED3-6C692D61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Loss Function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C422E3-E9AF-94DD-4462-0578503DB6AB}"/>
                  </a:ext>
                </a:extLst>
              </p:cNvPr>
              <p:cNvSpPr txBox="1"/>
              <p:nvPr/>
            </p:nvSpPr>
            <p:spPr>
              <a:xfrm>
                <a:off x="7067551" y="3949374"/>
                <a:ext cx="28321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g(.) encoder function parameterized by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C422E3-E9AF-94DD-4462-0578503D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551" y="3949374"/>
                <a:ext cx="2832100" cy="646331"/>
              </a:xfrm>
              <a:prstGeom prst="rect">
                <a:avLst/>
              </a:prstGeom>
              <a:blipFill>
                <a:blip r:embed="rId3"/>
                <a:stretch>
                  <a:fillRect l="-1720" t="-5660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CB5EF6-6F3F-5E66-3E21-938E446C87AE}"/>
                  </a:ext>
                </a:extLst>
              </p:cNvPr>
              <p:cNvSpPr txBox="1"/>
              <p:nvPr/>
            </p:nvSpPr>
            <p:spPr>
              <a:xfrm>
                <a:off x="6553200" y="2628048"/>
                <a:ext cx="2438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f(.) decoder function parameterized by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CB5EF6-6F3F-5E66-3E21-938E446C8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628048"/>
                <a:ext cx="2438400" cy="646331"/>
              </a:xfrm>
              <a:prstGeom prst="rect">
                <a:avLst/>
              </a:prstGeom>
              <a:blipFill>
                <a:blip r:embed="rId4"/>
                <a:stretch>
                  <a:fillRect l="-2000" t="-4717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564CD3-9869-D49A-D0DD-98ACF7C0A0B5}"/>
                  </a:ext>
                </a:extLst>
              </p:cNvPr>
              <p:cNvSpPr txBox="1"/>
              <p:nvPr/>
            </p:nvSpPr>
            <p:spPr>
              <a:xfrm>
                <a:off x="6553200" y="4618884"/>
                <a:ext cx="4014112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r>
                  <a:rPr lang="sv-SE" dirty="0"/>
                  <a:t>: </a:t>
                </a:r>
                <a:r>
                  <a:rPr lang="sv-SE" dirty="0" err="1"/>
                  <a:t>reconstructed</a:t>
                </a:r>
                <a:r>
                  <a:rPr lang="sv-SE" dirty="0"/>
                  <a:t> data </a:t>
                </a:r>
                <a:r>
                  <a:rPr lang="sv-SE" dirty="0" err="1"/>
                  <a:t>sample</a:t>
                </a:r>
                <a:endParaRPr lang="sv-S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564CD3-9869-D49A-D0DD-98ACF7C0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618884"/>
                <a:ext cx="4014112" cy="404983"/>
              </a:xfrm>
              <a:prstGeom prst="rect">
                <a:avLst/>
              </a:prstGeom>
              <a:blipFill>
                <a:blip r:embed="rId5"/>
                <a:stretch>
                  <a:fillRect t="-3030" r="-152" b="-2121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40AEE93-7BA1-2240-CFD1-3083331375E3}"/>
              </a:ext>
            </a:extLst>
          </p:cNvPr>
          <p:cNvGrpSpPr/>
          <p:nvPr/>
        </p:nvGrpSpPr>
        <p:grpSpPr>
          <a:xfrm>
            <a:off x="655363" y="2762250"/>
            <a:ext cx="2832100" cy="2607682"/>
            <a:chOff x="203419" y="2511901"/>
            <a:chExt cx="2882682" cy="305790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2F4DA4B6-E310-7821-117B-8AAB7A924E68}"/>
                </a:ext>
              </a:extLst>
            </p:cNvPr>
            <p:cNvPicPr/>
            <p:nvPr/>
          </p:nvPicPr>
          <p:blipFill rotWithShape="1">
            <a:blip r:embed="rId6" cstate="print"/>
            <a:srcRect r="57954"/>
            <a:stretch/>
          </p:blipFill>
          <p:spPr>
            <a:xfrm>
              <a:off x="203419" y="2511901"/>
              <a:ext cx="2882682" cy="287494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229BB-D1DA-F8A4-3B91-C9F9FCA1D0F4}"/>
                </a:ext>
              </a:extLst>
            </p:cNvPr>
            <p:cNvSpPr/>
            <p:nvPr/>
          </p:nvSpPr>
          <p:spPr>
            <a:xfrm>
              <a:off x="761601" y="4662484"/>
              <a:ext cx="1498600" cy="785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5A46CF0-E807-B109-3831-AEE701A29C93}"/>
                    </a:ext>
                  </a:extLst>
                </p:cNvPr>
                <p:cNvSpPr txBox="1"/>
                <p:nvPr/>
              </p:nvSpPr>
              <p:spPr>
                <a:xfrm>
                  <a:off x="682547" y="4821342"/>
                  <a:ext cx="1853008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sv-SE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5A46CF0-E807-B109-3831-AEE701A29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47" y="4821342"/>
                  <a:ext cx="1853008" cy="378245"/>
                </a:xfrm>
                <a:prstGeom prst="rect">
                  <a:avLst/>
                </a:prstGeom>
                <a:blipFill>
                  <a:blip r:embed="rId7"/>
                  <a:stretch>
                    <a:fillRect b="-33962"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0368A16-E80C-6BE7-D8CC-C59C0D929C88}"/>
                    </a:ext>
                  </a:extLst>
                </p:cNvPr>
                <p:cNvSpPr txBox="1"/>
                <p:nvPr/>
              </p:nvSpPr>
              <p:spPr>
                <a:xfrm>
                  <a:off x="636348" y="5161232"/>
                  <a:ext cx="1945404" cy="4085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sv-SE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0368A16-E80C-6BE7-D8CC-C59C0D929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48" y="5161232"/>
                  <a:ext cx="1945404" cy="408573"/>
                </a:xfrm>
                <a:prstGeom prst="rect">
                  <a:avLst/>
                </a:prstGeom>
                <a:blipFill>
                  <a:blip r:embed="rId8"/>
                  <a:stretch>
                    <a:fillRect t="-1754" b="-31579"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B0D6D1-0E83-62C9-4241-6A5456045940}"/>
                </a:ext>
              </a:extLst>
            </p:cNvPr>
            <p:cNvSpPr/>
            <p:nvPr/>
          </p:nvSpPr>
          <p:spPr>
            <a:xfrm>
              <a:off x="2711449" y="2680022"/>
              <a:ext cx="374651" cy="4441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ACD46C-A16E-728D-4CE8-B18348CA9438}"/>
                </a:ext>
              </a:extLst>
            </p:cNvPr>
            <p:cNvSpPr/>
            <p:nvPr/>
          </p:nvSpPr>
          <p:spPr>
            <a:xfrm>
              <a:off x="2762251" y="4190996"/>
              <a:ext cx="292100" cy="361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47A699-38EF-D1FC-B79C-37386E49965E}"/>
                    </a:ext>
                  </a:extLst>
                </p:cNvPr>
                <p:cNvSpPr txBox="1"/>
                <p:nvPr/>
              </p:nvSpPr>
              <p:spPr>
                <a:xfrm>
                  <a:off x="2701827" y="2628048"/>
                  <a:ext cx="292100" cy="4085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sv-S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47A699-38EF-D1FC-B79C-37386E4996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827" y="2628048"/>
                  <a:ext cx="292100" cy="408573"/>
                </a:xfrm>
                <a:prstGeom prst="rect">
                  <a:avLst/>
                </a:prstGeom>
                <a:blipFill>
                  <a:blip r:embed="rId9"/>
                  <a:stretch>
                    <a:fillRect t="-1724" r="-23404" b="-3448"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82CF1C1-50CF-582D-43B1-F91D6F27F24E}"/>
                    </a:ext>
                  </a:extLst>
                </p:cNvPr>
                <p:cNvSpPr txBox="1"/>
                <p:nvPr/>
              </p:nvSpPr>
              <p:spPr>
                <a:xfrm>
                  <a:off x="2692206" y="4174702"/>
                  <a:ext cx="292100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sv-SE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82CF1C1-50CF-582D-43B1-F91D6F27F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206" y="4174702"/>
                  <a:ext cx="292100" cy="378245"/>
                </a:xfrm>
                <a:prstGeom prst="rect">
                  <a:avLst/>
                </a:prstGeom>
                <a:blipFill>
                  <a:blip r:embed="rId10"/>
                  <a:stretch>
                    <a:fillRect r="-21277" b="-1887"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2147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99341-F011-4A2B-B1D5-76D226D0F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9E4FC-84BF-77CF-05B2-5A277E965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Number of Layers: 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depth of the encoder refers to the number of hidden layers it contains. 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Deeper architectures can capture more complex features but may require more computational resources and training time.</a:t>
            </a:r>
          </a:p>
          <a:p>
            <a:pPr algn="l"/>
            <a:r>
              <a:rPr lang="en-US" sz="2200" b="1" i="0" dirty="0">
                <a:solidFill>
                  <a:srgbClr val="0D0D0D"/>
                </a:solidFill>
                <a:effectLst/>
              </a:rPr>
              <a:t>Number of Neurons per Layer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: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The number of neurons in each hidden layer of the encoder determines the capacity and expressiveness of the model.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</a:rPr>
              <a:t>Larger numbers of neurons can capture more details but may increase the risk of overfitting, especially with limited training data.</a:t>
            </a:r>
          </a:p>
          <a:p>
            <a:pPr algn="l"/>
            <a:r>
              <a:rPr lang="en-US" sz="2200" b="1" i="0" dirty="0">
                <a:solidFill>
                  <a:srgbClr val="0D0D0D"/>
                </a:solidFill>
                <a:effectLst/>
              </a:rPr>
              <a:t>Activation Functions in Hidden Layers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:</a:t>
            </a:r>
          </a:p>
          <a:p>
            <a:pPr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Activation functions such as </a:t>
            </a:r>
            <a:r>
              <a:rPr lang="en-US" sz="2000" dirty="0" err="1">
                <a:solidFill>
                  <a:srgbClr val="000000"/>
                </a:solidFill>
              </a:rPr>
              <a:t>ReLU</a:t>
            </a:r>
            <a:r>
              <a:rPr lang="en-US" sz="2000" dirty="0">
                <a:solidFill>
                  <a:srgbClr val="000000"/>
                </a:solidFill>
              </a:rPr>
              <a:t> (Rectified Linear Unit), Sigmoid, or Tanh can be applied to the output of each neuron in the hidden layers.</a:t>
            </a:r>
          </a:p>
          <a:p>
            <a:pPr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 choice of activation functions affects the model's ability to learn nonlinear relationships and can impact training stability.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03EEA-2965-B478-90EA-D4450477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Hyperparameters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70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93C7-D8D3-F4FC-9FDA-FA9646BA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5A2FF-9834-4E94-9173-AA03472EF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200" b="1" i="0" dirty="0">
                    <a:solidFill>
                      <a:srgbClr val="0D0D0D"/>
                    </a:solidFill>
                    <a:effectLst/>
                  </a:rPr>
                  <a:t>Activation Functions in Output Layer</a:t>
                </a:r>
                <a:r>
                  <a:rPr lang="en-US" sz="2200" b="0" i="0" dirty="0">
                    <a:solidFill>
                      <a:srgbClr val="0D0D0D"/>
                    </a:solidFill>
                    <a:effectLst/>
                  </a:rPr>
                  <a:t>:</a:t>
                </a:r>
              </a:p>
              <a:p>
                <a:pPr lvl="1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000" dirty="0">
                    <a:solidFill>
                      <a:srgbClr val="000000"/>
                    </a:solidFill>
                  </a:rPr>
                  <a:t>The most used functions are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ReLU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and sigmoid.</a:t>
                </a:r>
              </a:p>
              <a:p>
                <a:pPr lvl="2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1800" dirty="0" err="1">
                    <a:solidFill>
                      <a:srgbClr val="000000"/>
                    </a:solidFill>
                  </a:rPr>
                  <a:t>ReLU</a:t>
                </a:r>
                <a:r>
                  <a:rPr lang="en-US" sz="1800" dirty="0">
                    <a:solidFill>
                      <a:srgbClr val="000000"/>
                    </a:solidFill>
                  </a:rPr>
                  <a:t> choice is good when the input observations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  have positive values. If the input has negative values, the </a:t>
                </a:r>
                <a:r>
                  <a:rPr lang="en-US" sz="1800" dirty="0" err="1">
                    <a:solidFill>
                      <a:srgbClr val="000000"/>
                    </a:solidFill>
                  </a:rPr>
                  <a:t>ReLU</a:t>
                </a:r>
                <a:r>
                  <a:rPr lang="en-US" sz="1800" dirty="0">
                    <a:solidFill>
                      <a:srgbClr val="000000"/>
                    </a:solidFill>
                  </a:rPr>
                  <a:t> is, of course, a terrible choice.</a:t>
                </a:r>
              </a:p>
              <a:p>
                <a:pPr lvl="2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1800" dirty="0">
                    <a:solidFill>
                      <a:srgbClr val="000000"/>
                    </a:solidFill>
                  </a:rPr>
                  <a:t>Sigmoid activation function can only be used if the input observations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 are all in the range </a:t>
                </a:r>
                <a14:m>
                  <m:oMath xmlns:m="http://schemas.openxmlformats.org/officeDocument/2006/math">
                    <m:r>
                      <a:rPr lang="en-US" sz="18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[0, 1</m:t>
                    </m:r>
                    <m:r>
                      <a:rPr lang="en-GB" sz="18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 or if you have normalized them to be in that range.</a:t>
                </a: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algn="l"/>
                <a:r>
                  <a:rPr lang="en-US" sz="2200" b="1" dirty="0">
                    <a:solidFill>
                      <a:srgbClr val="0D0D0D"/>
                    </a:solidFill>
                  </a:rPr>
                  <a:t>Regularization Techniques:</a:t>
                </a:r>
              </a:p>
              <a:p>
                <a:pPr lvl="1"/>
                <a:r>
                  <a:rPr lang="en-US" sz="2000" dirty="0">
                    <a:solidFill>
                      <a:srgbClr val="0D0D0D"/>
                    </a:solidFill>
                  </a:rPr>
                  <a:t>Regularization methods such as dropout, L2 regularization (weight decay), or batch normalization can be applied to the hidden layers.</a:t>
                </a:r>
              </a:p>
              <a:p>
                <a:pPr lvl="1"/>
                <a:r>
                  <a:rPr lang="en-US" sz="2000" dirty="0">
                    <a:solidFill>
                      <a:srgbClr val="0D0D0D"/>
                    </a:solidFill>
                  </a:rPr>
                  <a:t>These techniques help prevent overfitting and improve the generalization ability of the model</a:t>
                </a: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5A2FF-9834-4E94-9173-AA03472EF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2"/>
                <a:stretch>
                  <a:fillRect l="-696" t="-1681" r="-46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0BEAC4E-3AED-4491-D795-37DAFD7C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Hyperparameters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789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BE931-4AC7-94C5-8AC1-454E5B8E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4E943-6134-7B1A-D14B-A91DE9E19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0D0D0D"/>
                </a:solidFill>
                <a:effectLst/>
              </a:rPr>
              <a:t>Definition: 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Unsupervised learning is a machine learning approach where the model learns patterns and structures from unlabeled data without explicit supervision.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</a:rPr>
              <a:t>Two main methods dominate Unsupervised Learning: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Clustering and </a:t>
            </a:r>
          </a:p>
          <a:p>
            <a:pPr lvl="1" algn="just"/>
            <a:r>
              <a:rPr lang="en-US" sz="2000" dirty="0">
                <a:solidFill>
                  <a:srgbClr val="0D0D0D"/>
                </a:solidFill>
              </a:rPr>
              <a:t>Dimensionality Reduction.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</a:rPr>
              <a:t>To solve unsupervised learning problems, two main approaches are commonly utilized:</a:t>
            </a:r>
          </a:p>
          <a:p>
            <a:pPr lvl="1" algn="just">
              <a:buFont typeface="+mj-lt"/>
              <a:buAutoNum type="arabicPeriod"/>
            </a:pPr>
            <a:r>
              <a:rPr lang="en-US" sz="2000" dirty="0">
                <a:solidFill>
                  <a:srgbClr val="0D0D0D"/>
                </a:solidFill>
              </a:rPr>
              <a:t>Mathematical Modeling</a:t>
            </a:r>
          </a:p>
          <a:p>
            <a:pPr lvl="1" algn="just">
              <a:buFont typeface="+mj-lt"/>
              <a:buAutoNum type="arabicPeriod"/>
            </a:pPr>
            <a:r>
              <a:rPr lang="en-US" sz="2000" dirty="0">
                <a:solidFill>
                  <a:srgbClr val="0D0D0D"/>
                </a:solidFill>
              </a:rPr>
              <a:t>Reconstruction-Based</a:t>
            </a:r>
          </a:p>
        </p:txBody>
      </p:sp>
    </p:spTree>
    <p:extLst>
      <p:ext uri="{BB962C8B-B14F-4D97-AF65-F5344CB8AC3E}">
        <p14:creationId xmlns:p14="http://schemas.microsoft.com/office/powerpoint/2010/main" val="3808689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5FF53-871D-0DEC-F573-95F02142D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CEEDF-B76D-6D52-53B7-D080FE276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469900" marR="64135" indent="-457200" algn="just">
              <a:lnSpc>
                <a:spcPct val="80000"/>
              </a:lnSpc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Pre-process Raw Data: </a:t>
            </a:r>
            <a:r>
              <a:rPr lang="en-US" sz="2200" dirty="0">
                <a:solidFill>
                  <a:srgbClr val="000000"/>
                </a:solidFill>
              </a:rPr>
              <a:t>Take the first row from the customer data in an array as the input. </a:t>
            </a:r>
          </a:p>
          <a:p>
            <a:pPr marL="81280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Dropping Unnecessary Variables</a:t>
            </a:r>
          </a:p>
          <a:p>
            <a:pPr marL="81280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Dummy-encode Categorical Variables</a:t>
            </a:r>
          </a:p>
          <a:p>
            <a:pPr marL="81280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Scaling the Data</a:t>
            </a:r>
          </a:p>
          <a:p>
            <a:pPr marL="81280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sv-SE" sz="2000" dirty="0" err="1">
                <a:solidFill>
                  <a:srgbClr val="000000"/>
                </a:solidFill>
              </a:rPr>
              <a:t>Fitting</a:t>
            </a:r>
            <a:r>
              <a:rPr lang="sv-SE" sz="2000" dirty="0">
                <a:solidFill>
                  <a:srgbClr val="000000"/>
                </a:solidFill>
              </a:rPr>
              <a:t> an </a:t>
            </a:r>
            <a:r>
              <a:rPr lang="sv-SE" sz="2000" dirty="0" err="1">
                <a:solidFill>
                  <a:srgbClr val="000000"/>
                </a:solidFill>
              </a:rPr>
              <a:t>AutoEncoder</a:t>
            </a:r>
            <a:r>
              <a:rPr lang="sv-SE" sz="2000" dirty="0">
                <a:solidFill>
                  <a:srgbClr val="000000"/>
                </a:solidFill>
              </a:rPr>
              <a:t> </a:t>
            </a:r>
            <a:r>
              <a:rPr lang="sv-SE" sz="2000" dirty="0" err="1">
                <a:solidFill>
                  <a:srgbClr val="000000"/>
                </a:solidFill>
              </a:rPr>
              <a:t>Architecture</a:t>
            </a:r>
            <a:endParaRPr lang="sv-SE" sz="2000" dirty="0">
              <a:solidFill>
                <a:srgbClr val="000000"/>
              </a:solidFill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7EB5E-6B46-ECC7-0164-A9A1A17E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Example and Steps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F40BBA-9521-8640-77E2-840320841735}"/>
              </a:ext>
            </a:extLst>
          </p:cNvPr>
          <p:cNvGrpSpPr/>
          <p:nvPr/>
        </p:nvGrpSpPr>
        <p:grpSpPr>
          <a:xfrm>
            <a:off x="1533590" y="4142791"/>
            <a:ext cx="8929138" cy="2421570"/>
            <a:chOff x="165099" y="3975894"/>
            <a:chExt cx="9880681" cy="2781300"/>
          </a:xfrm>
        </p:grpSpPr>
        <p:pic>
          <p:nvPicPr>
            <p:cNvPr id="8194" name="Picture 2" descr="No alt text provided for this image">
              <a:extLst>
                <a:ext uri="{FF2B5EF4-FFF2-40B4-BE49-F238E27FC236}">
                  <a16:creationId xmlns:a16="http://schemas.microsoft.com/office/drawing/2014/main" id="{04BE789F-37C7-2CE5-2C5F-319E0BACFE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t="32222" r="1043"/>
            <a:stretch/>
          </p:blipFill>
          <p:spPr bwMode="auto">
            <a:xfrm>
              <a:off x="165099" y="4705350"/>
              <a:ext cx="6639239" cy="120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Deep Learning — Different Types of Autoencoders | by Renu Khandelwal |  DataDrivenInvestor">
              <a:extLst>
                <a:ext uri="{FF2B5EF4-FFF2-40B4-BE49-F238E27FC236}">
                  <a16:creationId xmlns:a16="http://schemas.microsoft.com/office/drawing/2014/main" id="{F0056FA3-A1B1-A7FC-9E3F-9F5B218EE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750" y="3975894"/>
              <a:ext cx="2394030" cy="278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65309E-320E-A5CA-FC11-5631DE2B20B8}"/>
                </a:ext>
              </a:extLst>
            </p:cNvPr>
            <p:cNvSpPr/>
            <p:nvPr/>
          </p:nvSpPr>
          <p:spPr>
            <a:xfrm>
              <a:off x="165099" y="4933950"/>
              <a:ext cx="6639239" cy="17145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4977F9-0A19-7DC4-DB28-7B35EBE735E1}"/>
                </a:ext>
              </a:extLst>
            </p:cNvPr>
            <p:cNvCxnSpPr>
              <a:cxnSpLocks/>
            </p:cNvCxnSpPr>
            <p:nvPr/>
          </p:nvCxnSpPr>
          <p:spPr>
            <a:xfrm>
              <a:off x="6804338" y="4972050"/>
              <a:ext cx="8474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DAA8-6ABB-D4C9-B841-15BC6DCBE601}"/>
                </a:ext>
              </a:extLst>
            </p:cNvPr>
            <p:cNvSpPr txBox="1"/>
            <p:nvPr/>
          </p:nvSpPr>
          <p:spPr>
            <a:xfrm>
              <a:off x="6900246" y="4661710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Step 1</a:t>
              </a:r>
              <a:endParaRPr lang="sv-SE" sz="1200" b="1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ED39966-7A0F-7828-F722-E72680D17744}"/>
              </a:ext>
            </a:extLst>
          </p:cNvPr>
          <p:cNvSpPr/>
          <p:nvPr/>
        </p:nvSpPr>
        <p:spPr>
          <a:xfrm>
            <a:off x="8341360" y="6146483"/>
            <a:ext cx="635000" cy="104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30AD6B-8FD6-F81D-F980-18260D64F866}"/>
              </a:ext>
            </a:extLst>
          </p:cNvPr>
          <p:cNvSpPr/>
          <p:nvPr/>
        </p:nvSpPr>
        <p:spPr>
          <a:xfrm>
            <a:off x="8788098" y="6101978"/>
            <a:ext cx="230371" cy="14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0BCCCF-B470-8BC3-BF49-E6F3F237E7A5}"/>
              </a:ext>
            </a:extLst>
          </p:cNvPr>
          <p:cNvSpPr/>
          <p:nvPr/>
        </p:nvSpPr>
        <p:spPr>
          <a:xfrm>
            <a:off x="8976360" y="6055999"/>
            <a:ext cx="230371" cy="16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D0169-D36F-CD3D-1F3A-8EB40218C4E4}"/>
              </a:ext>
            </a:extLst>
          </p:cNvPr>
          <p:cNvSpPr/>
          <p:nvPr/>
        </p:nvSpPr>
        <p:spPr>
          <a:xfrm>
            <a:off x="9121411" y="6134282"/>
            <a:ext cx="86422" cy="14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C3EC2B-6EA4-C170-93EE-9533AF5B8B0B}"/>
              </a:ext>
            </a:extLst>
          </p:cNvPr>
          <p:cNvSpPr/>
          <p:nvPr/>
        </p:nvSpPr>
        <p:spPr>
          <a:xfrm>
            <a:off x="9079502" y="6206490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C2C537-914F-49E0-6834-4C8EFC5FD4F1}"/>
                  </a:ext>
                </a:extLst>
              </p:cNvPr>
              <p:cNvSpPr txBox="1"/>
              <p:nvPr/>
            </p:nvSpPr>
            <p:spPr>
              <a:xfrm>
                <a:off x="8189262" y="6071305"/>
                <a:ext cx="101746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C2C537-914F-49E0-6834-4C8EFC5FD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262" y="6071305"/>
                <a:ext cx="1017469" cy="215444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033D4A4-BD7B-0618-3DEC-1CEB54E1C4FB}"/>
              </a:ext>
            </a:extLst>
          </p:cNvPr>
          <p:cNvSpPr/>
          <p:nvPr/>
        </p:nvSpPr>
        <p:spPr>
          <a:xfrm>
            <a:off x="9394993" y="6144578"/>
            <a:ext cx="353527" cy="104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50F50E-C781-25F0-F858-6B3C7F35EC2B}"/>
              </a:ext>
            </a:extLst>
          </p:cNvPr>
          <p:cNvSpPr/>
          <p:nvPr/>
        </p:nvSpPr>
        <p:spPr>
          <a:xfrm>
            <a:off x="9724977" y="6128170"/>
            <a:ext cx="353527" cy="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C83A9D-0547-6754-FEE7-E6E20961C514}"/>
              </a:ext>
            </a:extLst>
          </p:cNvPr>
          <p:cNvSpPr/>
          <p:nvPr/>
        </p:nvSpPr>
        <p:spPr>
          <a:xfrm>
            <a:off x="9733751" y="618876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6020DA-17A6-029C-B3E5-017997278E69}"/>
                  </a:ext>
                </a:extLst>
              </p:cNvPr>
              <p:cNvSpPr txBox="1"/>
              <p:nvPr/>
            </p:nvSpPr>
            <p:spPr>
              <a:xfrm>
                <a:off x="9155327" y="6062912"/>
                <a:ext cx="89877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6020DA-17A6-029C-B3E5-017997278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327" y="6062912"/>
                <a:ext cx="898771" cy="215444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176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93032-321F-1D61-5D06-63D17A2A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957E9-5FCB-BCF0-32A9-6C79BD32F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469900" marR="64135" indent="-457200" algn="just">
                  <a:lnSpc>
                    <a:spcPct val="80000"/>
                  </a:lnSpc>
                  <a:buFont typeface="+mj-lt"/>
                  <a:buAutoNum type="arabicPeriod" startAt="2"/>
                  <a:tabLst>
                    <a:tab pos="354965" algn="l"/>
                    <a:tab pos="355600" algn="l"/>
                  </a:tabLst>
                </a:pPr>
                <a:r>
                  <a:rPr lang="en-US" sz="2200" b="1" dirty="0">
                    <a:solidFill>
                      <a:srgbClr val="000000"/>
                    </a:solidFill>
                  </a:rPr>
                  <a:t>Encode Input: </a:t>
                </a:r>
                <a:r>
                  <a:rPr lang="en-US" sz="2200" spc="-10" dirty="0">
                    <a:solidFill>
                      <a:schemeClr val="tx1"/>
                    </a:solidFill>
                    <a:cs typeface="Calibri"/>
                  </a:rPr>
                  <a:t>Encode the input into another vector </a:t>
                </a:r>
                <a14:m>
                  <m:oMath xmlns:m="http://schemas.openxmlformats.org/officeDocument/2006/math">
                    <m:r>
                      <a:rPr lang="en-US" sz="2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h</m:t>
                    </m:r>
                  </m:oMath>
                </a14:m>
                <a:r>
                  <a:rPr lang="en-US" sz="2200" spc="-10" dirty="0">
                    <a:solidFill>
                      <a:schemeClr val="tx1"/>
                    </a:solidFill>
                    <a:cs typeface="Calibri"/>
                  </a:rPr>
                  <a:t>. </a:t>
                </a:r>
                <a:endParaRPr lang="en-US" sz="2200" spc="-5" dirty="0">
                  <a:solidFill>
                    <a:schemeClr val="tx1"/>
                  </a:solidFill>
                  <a:cs typeface="Calibri"/>
                </a:endParaRPr>
              </a:p>
              <a:p>
                <a:pPr marL="812800" marR="64135" lvl="1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14:m>
                  <m:oMath xmlns:m="http://schemas.openxmlformats.org/officeDocument/2006/math">
                    <m:r>
                      <a:rPr lang="en-US" sz="2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a  lower dimension vector than the input. </a:t>
                </a:r>
              </a:p>
              <a:p>
                <a:pPr marL="812800" marR="64135" lvl="1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000" dirty="0">
                    <a:solidFill>
                      <a:srgbClr val="000000"/>
                    </a:solidFill>
                  </a:rPr>
                  <a:t>We can use the 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ReLU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activation function for </a:t>
                </a:r>
                <a14:m>
                  <m:oMath xmlns:m="http://schemas.openxmlformats.org/officeDocument/2006/math">
                    <m:r>
                      <a:rPr lang="en-US" sz="2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as it has positive values.</a:t>
                </a:r>
              </a:p>
              <a:p>
                <a:pPr marL="812800" marR="64135" lvl="1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14:m>
                  <m:oMath xmlns:m="http://schemas.openxmlformats.org/officeDocument/2006/math">
                    <m:r>
                      <a:rPr lang="en-GB" sz="2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the weight applied to the input and </a:t>
                </a:r>
                <a14:m>
                  <m:oMath xmlns:m="http://schemas.openxmlformats.org/officeDocument/2006/math">
                    <m:r>
                      <a:rPr lang="en-US" sz="2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the bias term.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957E9-5FCB-BCF0-32A9-6C79BD32F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B88E535-9A03-CEC5-9A19-4C1AEF8C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Example and Steps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71F36D-A3B3-B096-3171-0D101C6F02E6}"/>
              </a:ext>
            </a:extLst>
          </p:cNvPr>
          <p:cNvGrpSpPr/>
          <p:nvPr/>
        </p:nvGrpSpPr>
        <p:grpSpPr>
          <a:xfrm>
            <a:off x="1533590" y="4142791"/>
            <a:ext cx="8929138" cy="2421570"/>
            <a:chOff x="165099" y="3975894"/>
            <a:chExt cx="9880681" cy="2781300"/>
          </a:xfrm>
        </p:grpSpPr>
        <p:pic>
          <p:nvPicPr>
            <p:cNvPr id="8194" name="Picture 2" descr="No alt text provided for this image">
              <a:extLst>
                <a:ext uri="{FF2B5EF4-FFF2-40B4-BE49-F238E27FC236}">
                  <a16:creationId xmlns:a16="http://schemas.microsoft.com/office/drawing/2014/main" id="{0392F39C-F246-091A-81DA-25840E03F2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t="32222" r="1043"/>
            <a:stretch/>
          </p:blipFill>
          <p:spPr bwMode="auto">
            <a:xfrm>
              <a:off x="165099" y="4705350"/>
              <a:ext cx="6639239" cy="120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Deep Learning — Different Types of Autoencoders | by Renu Khandelwal |  DataDrivenInvestor">
              <a:extLst>
                <a:ext uri="{FF2B5EF4-FFF2-40B4-BE49-F238E27FC236}">
                  <a16:creationId xmlns:a16="http://schemas.microsoft.com/office/drawing/2014/main" id="{93A86141-EB5A-2F69-DDBA-09CD6C5B5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750" y="3975894"/>
              <a:ext cx="2394030" cy="278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30F8DE-ED23-86FC-905F-660258137443}"/>
                </a:ext>
              </a:extLst>
            </p:cNvPr>
            <p:cNvSpPr/>
            <p:nvPr/>
          </p:nvSpPr>
          <p:spPr>
            <a:xfrm>
              <a:off x="165099" y="4933950"/>
              <a:ext cx="6639239" cy="17145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8B7D3C-5D0C-267E-6F6F-72BA561EFDE7}"/>
                </a:ext>
              </a:extLst>
            </p:cNvPr>
            <p:cNvCxnSpPr>
              <a:cxnSpLocks/>
            </p:cNvCxnSpPr>
            <p:nvPr/>
          </p:nvCxnSpPr>
          <p:spPr>
            <a:xfrm>
              <a:off x="6804338" y="4972050"/>
              <a:ext cx="8474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DBD242-7C44-6123-C562-B1352220ED16}"/>
                </a:ext>
              </a:extLst>
            </p:cNvPr>
            <p:cNvSpPr txBox="1"/>
            <p:nvPr/>
          </p:nvSpPr>
          <p:spPr>
            <a:xfrm>
              <a:off x="6900246" y="4661710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Step 1</a:t>
              </a:r>
              <a:endParaRPr lang="sv-SE" sz="1200" b="1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EC3CF2-8B62-45BB-DF32-0584127C25C7}"/>
              </a:ext>
            </a:extLst>
          </p:cNvPr>
          <p:cNvSpPr txBox="1"/>
          <p:nvPr/>
        </p:nvSpPr>
        <p:spPr>
          <a:xfrm>
            <a:off x="8512748" y="6323779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Step 2</a:t>
            </a:r>
            <a:endParaRPr lang="sv-SE" sz="1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C67928-C2F9-AECF-8CC3-8F28818F5536}"/>
              </a:ext>
            </a:extLst>
          </p:cNvPr>
          <p:cNvSpPr/>
          <p:nvPr/>
        </p:nvSpPr>
        <p:spPr>
          <a:xfrm>
            <a:off x="8341360" y="6146483"/>
            <a:ext cx="635000" cy="104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54F54F-D4FD-B04E-9830-9E1CEC56D6D7}"/>
              </a:ext>
            </a:extLst>
          </p:cNvPr>
          <p:cNvSpPr/>
          <p:nvPr/>
        </p:nvSpPr>
        <p:spPr>
          <a:xfrm>
            <a:off x="8788098" y="6101978"/>
            <a:ext cx="230371" cy="14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C1320D-AC72-4559-AEC0-87D21E8CC15B}"/>
              </a:ext>
            </a:extLst>
          </p:cNvPr>
          <p:cNvSpPr/>
          <p:nvPr/>
        </p:nvSpPr>
        <p:spPr>
          <a:xfrm>
            <a:off x="8976360" y="6055999"/>
            <a:ext cx="230371" cy="16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DEF900-620E-98AE-A24A-27AE6FC03C1A}"/>
              </a:ext>
            </a:extLst>
          </p:cNvPr>
          <p:cNvSpPr/>
          <p:nvPr/>
        </p:nvSpPr>
        <p:spPr>
          <a:xfrm>
            <a:off x="9121411" y="6134282"/>
            <a:ext cx="86422" cy="14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1349AB-9604-88EB-3821-144C285B6C47}"/>
              </a:ext>
            </a:extLst>
          </p:cNvPr>
          <p:cNvSpPr/>
          <p:nvPr/>
        </p:nvSpPr>
        <p:spPr>
          <a:xfrm>
            <a:off x="9079502" y="6206490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A23E21-45A4-2BAC-5CAA-3F04DA4EECF9}"/>
                  </a:ext>
                </a:extLst>
              </p:cNvPr>
              <p:cNvSpPr txBox="1"/>
              <p:nvPr/>
            </p:nvSpPr>
            <p:spPr>
              <a:xfrm>
                <a:off x="8189262" y="6071305"/>
                <a:ext cx="101746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A23E21-45A4-2BAC-5CAA-3F04DA4EE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262" y="6071305"/>
                <a:ext cx="1017469" cy="215444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5365EA9-AFE6-9BD3-415A-801B821C8ED8}"/>
              </a:ext>
            </a:extLst>
          </p:cNvPr>
          <p:cNvSpPr/>
          <p:nvPr/>
        </p:nvSpPr>
        <p:spPr>
          <a:xfrm>
            <a:off x="9394993" y="6144578"/>
            <a:ext cx="353527" cy="104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7CF097-B4CE-8932-DE0C-47B026C0A356}"/>
              </a:ext>
            </a:extLst>
          </p:cNvPr>
          <p:cNvSpPr/>
          <p:nvPr/>
        </p:nvSpPr>
        <p:spPr>
          <a:xfrm>
            <a:off x="9724977" y="6128170"/>
            <a:ext cx="353527" cy="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1FCD6E-D8F6-3127-F365-B1FFAE39CFA7}"/>
              </a:ext>
            </a:extLst>
          </p:cNvPr>
          <p:cNvSpPr/>
          <p:nvPr/>
        </p:nvSpPr>
        <p:spPr>
          <a:xfrm>
            <a:off x="9733751" y="618876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A6DC8-74BE-E6FC-60F7-FF3815B38F00}"/>
                  </a:ext>
                </a:extLst>
              </p:cNvPr>
              <p:cNvSpPr txBox="1"/>
              <p:nvPr/>
            </p:nvSpPr>
            <p:spPr>
              <a:xfrm>
                <a:off x="9155327" y="6062912"/>
                <a:ext cx="89877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A6DC8-74BE-E6FC-60F7-FF3815B38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327" y="6062912"/>
                <a:ext cx="898771" cy="215444"/>
              </a:xfrm>
              <a:prstGeom prst="rect">
                <a:avLst/>
              </a:prstGeom>
              <a:blipFill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422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FF910-7ADD-E9E9-A291-BA27F501C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810B94-9D4F-7E04-7408-B1B0021EF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469900" marR="64135" indent="-457200" algn="just">
                  <a:lnSpc>
                    <a:spcPct val="80000"/>
                  </a:lnSpc>
                  <a:buFont typeface="+mj-lt"/>
                  <a:buAutoNum type="arabicPeriod" startAt="3"/>
                  <a:tabLst>
                    <a:tab pos="354965" algn="l"/>
                    <a:tab pos="355600" algn="l"/>
                  </a:tabLst>
                </a:pPr>
                <a:r>
                  <a:rPr lang="en-US" sz="2200" b="1" dirty="0">
                    <a:solidFill>
                      <a:schemeClr val="tx1"/>
                    </a:solidFill>
                  </a:rPr>
                  <a:t>Decode Input: </a:t>
                </a:r>
                <a:r>
                  <a:rPr lang="en-US" sz="2200" spc="-10" dirty="0">
                    <a:solidFill>
                      <a:schemeClr val="tx1"/>
                    </a:solidFill>
                    <a:cs typeface="Calibri"/>
                  </a:rPr>
                  <a:t>Decode</a:t>
                </a:r>
                <a:r>
                  <a:rPr lang="en-US" sz="2200" spc="5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sz="2200" spc="-5" dirty="0">
                    <a:solidFill>
                      <a:schemeClr val="tx1"/>
                    </a:solidFill>
                    <a:cs typeface="Calibri"/>
                  </a:rPr>
                  <a:t>the </a:t>
                </a:r>
                <a:r>
                  <a:rPr lang="en-US" sz="2200" spc="-15" dirty="0">
                    <a:solidFill>
                      <a:schemeClr val="tx1"/>
                    </a:solidFill>
                    <a:cs typeface="Calibri"/>
                  </a:rPr>
                  <a:t>vector</a:t>
                </a:r>
                <a:r>
                  <a:rPr lang="en-US" sz="2200" spc="15" dirty="0">
                    <a:solidFill>
                      <a:schemeClr val="tx1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pc="-5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h</m:t>
                    </m:r>
                  </m:oMath>
                </a14:m>
                <a:r>
                  <a:rPr lang="en-US" sz="2200" i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sz="2200" spc="-15" dirty="0">
                    <a:solidFill>
                      <a:schemeClr val="tx1"/>
                    </a:solidFill>
                    <a:cs typeface="Calibri"/>
                  </a:rPr>
                  <a:t>to</a:t>
                </a:r>
                <a:r>
                  <a:rPr lang="en-US" sz="2200" spc="5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sz="2200" spc="-25" dirty="0">
                    <a:solidFill>
                      <a:schemeClr val="tx1"/>
                    </a:solidFill>
                    <a:cs typeface="Calibri"/>
                  </a:rPr>
                  <a:t>recreate</a:t>
                </a:r>
                <a:r>
                  <a:rPr lang="en-US" sz="2200" spc="25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sz="2200" spc="-5" dirty="0">
                    <a:solidFill>
                      <a:schemeClr val="tx1"/>
                    </a:solidFill>
                    <a:cs typeface="Calibri"/>
                  </a:rPr>
                  <a:t>the input. </a:t>
                </a:r>
              </a:p>
              <a:p>
                <a:pPr marL="812800" marR="64135" lvl="1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000" dirty="0">
                    <a:solidFill>
                      <a:srgbClr val="000000"/>
                    </a:solidFill>
                  </a:rPr>
                  <a:t>The 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will be of the same dimension as the input.</a:t>
                </a:r>
              </a:p>
              <a:p>
                <a:pPr marL="812800" marR="64135" lvl="1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000" dirty="0">
                    <a:solidFill>
                      <a:srgbClr val="000000"/>
                    </a:solidFill>
                  </a:rPr>
                  <a:t>Output activation is sigmoid to map the values between 0 and 1.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810B94-9D4F-7E04-7408-B1B0021EF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51338"/>
              </a:xfrm>
              <a:blipFill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8D52902-AB94-F0E0-6586-F656177B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Example and Steps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98CF4F-7D63-B342-6222-B3F2B121C4F8}"/>
              </a:ext>
            </a:extLst>
          </p:cNvPr>
          <p:cNvGrpSpPr/>
          <p:nvPr/>
        </p:nvGrpSpPr>
        <p:grpSpPr>
          <a:xfrm>
            <a:off x="1533590" y="4142791"/>
            <a:ext cx="8929138" cy="2421570"/>
            <a:chOff x="165099" y="3975894"/>
            <a:chExt cx="9880681" cy="2781300"/>
          </a:xfrm>
        </p:grpSpPr>
        <p:pic>
          <p:nvPicPr>
            <p:cNvPr id="8194" name="Picture 2" descr="No alt text provided for this image">
              <a:extLst>
                <a:ext uri="{FF2B5EF4-FFF2-40B4-BE49-F238E27FC236}">
                  <a16:creationId xmlns:a16="http://schemas.microsoft.com/office/drawing/2014/main" id="{C7217AC6-3F92-9906-3DA1-380B9DEF38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t="32222" r="1043"/>
            <a:stretch/>
          </p:blipFill>
          <p:spPr bwMode="auto">
            <a:xfrm>
              <a:off x="165099" y="4705350"/>
              <a:ext cx="6639239" cy="120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Deep Learning — Different Types of Autoencoders | by Renu Khandelwal |  DataDrivenInvestor">
              <a:extLst>
                <a:ext uri="{FF2B5EF4-FFF2-40B4-BE49-F238E27FC236}">
                  <a16:creationId xmlns:a16="http://schemas.microsoft.com/office/drawing/2014/main" id="{BA8FEDD0-EA6C-98D0-78B9-7281CED59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750" y="3975894"/>
              <a:ext cx="2394030" cy="278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03EF0E-C09E-F025-1F22-770B4863390D}"/>
                </a:ext>
              </a:extLst>
            </p:cNvPr>
            <p:cNvSpPr/>
            <p:nvPr/>
          </p:nvSpPr>
          <p:spPr>
            <a:xfrm>
              <a:off x="165099" y="4933950"/>
              <a:ext cx="6639239" cy="17145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6003F17-0071-AB14-FF36-E5B7B179A723}"/>
                </a:ext>
              </a:extLst>
            </p:cNvPr>
            <p:cNvCxnSpPr>
              <a:cxnSpLocks/>
            </p:cNvCxnSpPr>
            <p:nvPr/>
          </p:nvCxnSpPr>
          <p:spPr>
            <a:xfrm>
              <a:off x="6804338" y="4972050"/>
              <a:ext cx="8474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CC957-6974-8C2B-1888-13426C3178EE}"/>
                </a:ext>
              </a:extLst>
            </p:cNvPr>
            <p:cNvSpPr txBox="1"/>
            <p:nvPr/>
          </p:nvSpPr>
          <p:spPr>
            <a:xfrm>
              <a:off x="6900246" y="4661710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Step 1</a:t>
              </a:r>
              <a:endParaRPr lang="sv-SE" sz="1200" b="1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51D899-88D8-B7FE-A817-8458F6DFC8F1}"/>
              </a:ext>
            </a:extLst>
          </p:cNvPr>
          <p:cNvSpPr txBox="1"/>
          <p:nvPr/>
        </p:nvSpPr>
        <p:spPr>
          <a:xfrm>
            <a:off x="8512748" y="6323779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Step 2</a:t>
            </a:r>
            <a:endParaRPr lang="sv-SE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D3513-61F9-F3C5-48C5-41C829EE421F}"/>
              </a:ext>
            </a:extLst>
          </p:cNvPr>
          <p:cNvSpPr txBox="1"/>
          <p:nvPr/>
        </p:nvSpPr>
        <p:spPr>
          <a:xfrm>
            <a:off x="9233559" y="6323778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Step 3</a:t>
            </a:r>
            <a:endParaRPr lang="sv-SE" sz="1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6078F-235B-CAEE-1DC4-47A7997A6E50}"/>
              </a:ext>
            </a:extLst>
          </p:cNvPr>
          <p:cNvSpPr/>
          <p:nvPr/>
        </p:nvSpPr>
        <p:spPr>
          <a:xfrm>
            <a:off x="8341360" y="6146483"/>
            <a:ext cx="635000" cy="104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C7B918-2702-EA0D-426F-FCD2CF30A185}"/>
              </a:ext>
            </a:extLst>
          </p:cNvPr>
          <p:cNvSpPr/>
          <p:nvPr/>
        </p:nvSpPr>
        <p:spPr>
          <a:xfrm>
            <a:off x="8788098" y="6101978"/>
            <a:ext cx="230371" cy="14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B753CE-7BCB-774E-0F6C-9E6936023D74}"/>
              </a:ext>
            </a:extLst>
          </p:cNvPr>
          <p:cNvSpPr/>
          <p:nvPr/>
        </p:nvSpPr>
        <p:spPr>
          <a:xfrm>
            <a:off x="8976360" y="6055999"/>
            <a:ext cx="230371" cy="16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8A87F-3935-E505-44ED-004B1D190E33}"/>
              </a:ext>
            </a:extLst>
          </p:cNvPr>
          <p:cNvSpPr/>
          <p:nvPr/>
        </p:nvSpPr>
        <p:spPr>
          <a:xfrm>
            <a:off x="9121411" y="6134282"/>
            <a:ext cx="86422" cy="14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1634B0-59CF-71EA-BDF4-722CD1BB15AD}"/>
              </a:ext>
            </a:extLst>
          </p:cNvPr>
          <p:cNvSpPr/>
          <p:nvPr/>
        </p:nvSpPr>
        <p:spPr>
          <a:xfrm>
            <a:off x="9079502" y="6206490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526823-1641-E6EC-76F3-F1BDDB11AED1}"/>
                  </a:ext>
                </a:extLst>
              </p:cNvPr>
              <p:cNvSpPr txBox="1"/>
              <p:nvPr/>
            </p:nvSpPr>
            <p:spPr>
              <a:xfrm>
                <a:off x="8189262" y="6071305"/>
                <a:ext cx="101746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526823-1641-E6EC-76F3-F1BDDB11A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262" y="6071305"/>
                <a:ext cx="1017469" cy="215444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667D4DF-AEF8-B965-93B2-A69CE8599E07}"/>
              </a:ext>
            </a:extLst>
          </p:cNvPr>
          <p:cNvSpPr/>
          <p:nvPr/>
        </p:nvSpPr>
        <p:spPr>
          <a:xfrm>
            <a:off x="9394993" y="6144578"/>
            <a:ext cx="353527" cy="104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543C53-BFB6-192D-18BC-8D33D5099705}"/>
              </a:ext>
            </a:extLst>
          </p:cNvPr>
          <p:cNvSpPr/>
          <p:nvPr/>
        </p:nvSpPr>
        <p:spPr>
          <a:xfrm>
            <a:off x="9724977" y="6128170"/>
            <a:ext cx="353527" cy="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ACF00D-A14E-9836-00D0-FCF9AD9558BA}"/>
              </a:ext>
            </a:extLst>
          </p:cNvPr>
          <p:cNvSpPr/>
          <p:nvPr/>
        </p:nvSpPr>
        <p:spPr>
          <a:xfrm>
            <a:off x="9733751" y="618876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B23632-F5A8-3E60-F0F5-CB546040D34E}"/>
                  </a:ext>
                </a:extLst>
              </p:cNvPr>
              <p:cNvSpPr txBox="1"/>
              <p:nvPr/>
            </p:nvSpPr>
            <p:spPr>
              <a:xfrm>
                <a:off x="9155327" y="6062912"/>
                <a:ext cx="89877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B23632-F5A8-3E60-F0F5-CB546040D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327" y="6062912"/>
                <a:ext cx="898771" cy="215444"/>
              </a:xfrm>
              <a:prstGeom prst="rect">
                <a:avLst/>
              </a:prstGeom>
              <a:blipFill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980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91E7-8109-4932-0614-EC201FB38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93DE8-A720-AE9C-790F-273A4B7C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469900" marR="64135" indent="-457200" algn="just">
              <a:lnSpc>
                <a:spcPct val="80000"/>
              </a:lnSpc>
              <a:buFont typeface="+mj-lt"/>
              <a:buAutoNum type="arabicPeriod" startAt="4"/>
              <a:tabLst>
                <a:tab pos="354965" algn="l"/>
                <a:tab pos="35560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Reconstruction Error:</a:t>
            </a:r>
            <a:r>
              <a:rPr lang="en-US" sz="2200" b="1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2200" spc="-10" dirty="0">
                <a:cs typeface="Calibri"/>
              </a:rPr>
              <a:t>Calculate the reconstruction error L. </a:t>
            </a:r>
          </a:p>
          <a:p>
            <a:pPr marL="812800" marR="64135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Reconstruction error is the difference between the input  and output vector. </a:t>
            </a:r>
          </a:p>
          <a:p>
            <a:pPr marL="812800" marR="64135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Our goal is to minimize the  reconstruction error so that output is similar to the input  vector.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D9C90-7C05-C054-52E2-38D68F41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Example and Steps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145815-F93C-7DA2-D4E0-78C8EA97D0DD}"/>
              </a:ext>
            </a:extLst>
          </p:cNvPr>
          <p:cNvGrpSpPr/>
          <p:nvPr/>
        </p:nvGrpSpPr>
        <p:grpSpPr>
          <a:xfrm>
            <a:off x="1533590" y="4142791"/>
            <a:ext cx="8929138" cy="2421570"/>
            <a:chOff x="165099" y="3975894"/>
            <a:chExt cx="9880681" cy="2781300"/>
          </a:xfrm>
        </p:grpSpPr>
        <p:pic>
          <p:nvPicPr>
            <p:cNvPr id="8194" name="Picture 2" descr="No alt text provided for this image">
              <a:extLst>
                <a:ext uri="{FF2B5EF4-FFF2-40B4-BE49-F238E27FC236}">
                  <a16:creationId xmlns:a16="http://schemas.microsoft.com/office/drawing/2014/main" id="{A0B345CC-D057-4C03-C9A5-BCEA5556B7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t="32222" r="1043"/>
            <a:stretch/>
          </p:blipFill>
          <p:spPr bwMode="auto">
            <a:xfrm>
              <a:off x="165099" y="4705350"/>
              <a:ext cx="6639239" cy="120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Deep Learning — Different Types of Autoencoders | by Renu Khandelwal |  DataDrivenInvestor">
              <a:extLst>
                <a:ext uri="{FF2B5EF4-FFF2-40B4-BE49-F238E27FC236}">
                  <a16:creationId xmlns:a16="http://schemas.microsoft.com/office/drawing/2014/main" id="{843298D6-60F7-858E-A24C-B5A22DCDA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750" y="3975894"/>
              <a:ext cx="2394030" cy="278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4DC8B9-FE29-8C6E-9EA6-EA7A292AF49A}"/>
                </a:ext>
              </a:extLst>
            </p:cNvPr>
            <p:cNvSpPr/>
            <p:nvPr/>
          </p:nvSpPr>
          <p:spPr>
            <a:xfrm>
              <a:off x="165099" y="4933950"/>
              <a:ext cx="6639239" cy="17145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195630-28C8-A4E5-997A-B5D69355F8C7}"/>
                </a:ext>
              </a:extLst>
            </p:cNvPr>
            <p:cNvCxnSpPr>
              <a:cxnSpLocks/>
            </p:cNvCxnSpPr>
            <p:nvPr/>
          </p:nvCxnSpPr>
          <p:spPr>
            <a:xfrm>
              <a:off x="6804338" y="4972050"/>
              <a:ext cx="8474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18F306-4432-C096-6BD0-16AAA1196B1B}"/>
                </a:ext>
              </a:extLst>
            </p:cNvPr>
            <p:cNvSpPr txBox="1"/>
            <p:nvPr/>
          </p:nvSpPr>
          <p:spPr>
            <a:xfrm>
              <a:off x="6900246" y="4661710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Step 1</a:t>
              </a:r>
              <a:endParaRPr lang="sv-SE" sz="1200" b="1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92FCA0-3A7E-A6BD-2638-C554BAAC2789}"/>
              </a:ext>
            </a:extLst>
          </p:cNvPr>
          <p:cNvSpPr txBox="1"/>
          <p:nvPr/>
        </p:nvSpPr>
        <p:spPr>
          <a:xfrm>
            <a:off x="8512748" y="6323779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Step 2</a:t>
            </a:r>
            <a:endParaRPr lang="sv-SE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79DCA-C0E7-2C3E-895D-58E2CB25940E}"/>
              </a:ext>
            </a:extLst>
          </p:cNvPr>
          <p:cNvSpPr txBox="1"/>
          <p:nvPr/>
        </p:nvSpPr>
        <p:spPr>
          <a:xfrm>
            <a:off x="9233559" y="6323778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Step 3</a:t>
            </a:r>
            <a:endParaRPr lang="sv-SE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6E3629-9C6E-6137-5714-BEDC6B90410B}"/>
              </a:ext>
            </a:extLst>
          </p:cNvPr>
          <p:cNvSpPr txBox="1"/>
          <p:nvPr/>
        </p:nvSpPr>
        <p:spPr>
          <a:xfrm>
            <a:off x="9924026" y="4583491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Step 4</a:t>
            </a:r>
            <a:endParaRPr lang="sv-SE" sz="1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09221-8C8C-9879-3DD5-358AF9B97D9E}"/>
              </a:ext>
            </a:extLst>
          </p:cNvPr>
          <p:cNvSpPr/>
          <p:nvPr/>
        </p:nvSpPr>
        <p:spPr>
          <a:xfrm>
            <a:off x="8341360" y="6146483"/>
            <a:ext cx="635000" cy="104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EB32FC-0B4B-FF4B-8E91-83CC243C4DF6}"/>
              </a:ext>
            </a:extLst>
          </p:cNvPr>
          <p:cNvSpPr/>
          <p:nvPr/>
        </p:nvSpPr>
        <p:spPr>
          <a:xfrm>
            <a:off x="8788098" y="6101978"/>
            <a:ext cx="230371" cy="14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A37CAC-02EC-B695-2304-2F73340E227E}"/>
              </a:ext>
            </a:extLst>
          </p:cNvPr>
          <p:cNvSpPr/>
          <p:nvPr/>
        </p:nvSpPr>
        <p:spPr>
          <a:xfrm>
            <a:off x="8976360" y="6055999"/>
            <a:ext cx="230371" cy="16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AE5F71-1DE1-15EB-53EE-37F9F051C667}"/>
              </a:ext>
            </a:extLst>
          </p:cNvPr>
          <p:cNvSpPr/>
          <p:nvPr/>
        </p:nvSpPr>
        <p:spPr>
          <a:xfrm>
            <a:off x="9121411" y="6134282"/>
            <a:ext cx="86422" cy="14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7F78F5-EE78-5273-E391-3D7F0042F0C8}"/>
              </a:ext>
            </a:extLst>
          </p:cNvPr>
          <p:cNvSpPr/>
          <p:nvPr/>
        </p:nvSpPr>
        <p:spPr>
          <a:xfrm>
            <a:off x="9079502" y="6206490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9E8B4-F29A-460A-2E98-5E20D09C5140}"/>
                  </a:ext>
                </a:extLst>
              </p:cNvPr>
              <p:cNvSpPr txBox="1"/>
              <p:nvPr/>
            </p:nvSpPr>
            <p:spPr>
              <a:xfrm>
                <a:off x="8189262" y="6071305"/>
                <a:ext cx="101746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69E8B4-F29A-460A-2E98-5E20D09C5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262" y="6071305"/>
                <a:ext cx="1017469" cy="215444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63BA7C5-F03B-473A-1025-5BCE26309F52}"/>
              </a:ext>
            </a:extLst>
          </p:cNvPr>
          <p:cNvSpPr/>
          <p:nvPr/>
        </p:nvSpPr>
        <p:spPr>
          <a:xfrm>
            <a:off x="9394993" y="6144578"/>
            <a:ext cx="353527" cy="104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AA10E5-9728-20A9-DC15-2FF02A67455E}"/>
              </a:ext>
            </a:extLst>
          </p:cNvPr>
          <p:cNvSpPr/>
          <p:nvPr/>
        </p:nvSpPr>
        <p:spPr>
          <a:xfrm>
            <a:off x="9724977" y="6128170"/>
            <a:ext cx="353527" cy="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442509-4F29-3611-1CE4-FFD13739FA35}"/>
              </a:ext>
            </a:extLst>
          </p:cNvPr>
          <p:cNvSpPr/>
          <p:nvPr/>
        </p:nvSpPr>
        <p:spPr>
          <a:xfrm>
            <a:off x="9733751" y="618876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F897CE-C1D9-5842-6A34-FDF78F615298}"/>
                  </a:ext>
                </a:extLst>
              </p:cNvPr>
              <p:cNvSpPr txBox="1"/>
              <p:nvPr/>
            </p:nvSpPr>
            <p:spPr>
              <a:xfrm>
                <a:off x="9155327" y="6062912"/>
                <a:ext cx="89877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F897CE-C1D9-5842-6A34-FDF78F615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327" y="6062912"/>
                <a:ext cx="898771" cy="215444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45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F04C-942F-E02D-9446-66CAF9525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F7C36-C0A9-F2D0-A570-E56308C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469900" marR="64135" indent="-457200" algn="just">
              <a:lnSpc>
                <a:spcPct val="80000"/>
              </a:lnSpc>
              <a:buFont typeface="+mj-lt"/>
              <a:buAutoNum type="arabicPeriod" startAt="5"/>
              <a:tabLst>
                <a:tab pos="354965" algn="l"/>
                <a:tab pos="35560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Backpropagation:</a:t>
            </a:r>
            <a:r>
              <a:rPr lang="en-US" sz="2200" b="1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2200" spc="-10" dirty="0">
                <a:cs typeface="Calibri"/>
              </a:rPr>
              <a:t>Back propagate the error from the output layer  to the input layer to update the weights. </a:t>
            </a:r>
          </a:p>
          <a:p>
            <a:pPr marL="812800" marR="64135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Weights are  updated based on how much they were responsible for the error.</a:t>
            </a:r>
            <a:endParaRPr lang="en-US" sz="2200" spc="-10" dirty="0">
              <a:cs typeface="Calibri"/>
            </a:endParaRPr>
          </a:p>
          <a:p>
            <a:pPr marL="469900" marR="64135" indent="-457200" algn="just">
              <a:lnSpc>
                <a:spcPct val="80000"/>
              </a:lnSpc>
              <a:buFont typeface="+mj-lt"/>
              <a:buAutoNum type="arabicPeriod" startAt="6"/>
              <a:tabLst>
                <a:tab pos="354965" algn="l"/>
                <a:tab pos="355600" algn="l"/>
              </a:tabLst>
            </a:pPr>
            <a:r>
              <a:rPr lang="en-US" sz="2200" b="1" spc="-10" dirty="0">
                <a:cs typeface="Calibri"/>
              </a:rPr>
              <a:t>Repeat</a:t>
            </a:r>
            <a:r>
              <a:rPr lang="en-US" sz="2200" spc="-10" dirty="0">
                <a:cs typeface="Calibri"/>
              </a:rPr>
              <a:t> steps 1 through 5 for each of the  observations in the dataset. </a:t>
            </a:r>
          </a:p>
          <a:p>
            <a:pPr marL="812800" marR="64135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Weights are updated after each observation (Stochastic Gradient descent).</a:t>
            </a:r>
          </a:p>
          <a:p>
            <a:pPr marL="469900" marR="64135" indent="-457200" algn="just">
              <a:lnSpc>
                <a:spcPct val="80000"/>
              </a:lnSpc>
              <a:buFont typeface="+mj-lt"/>
              <a:buAutoNum type="arabicPeriod" startAt="6"/>
              <a:tabLst>
                <a:tab pos="354965" algn="l"/>
                <a:tab pos="355600" algn="l"/>
              </a:tabLst>
            </a:pPr>
            <a:r>
              <a:rPr lang="en-US" sz="2200" b="1" spc="-10" dirty="0">
                <a:cs typeface="Calibri"/>
              </a:rPr>
              <a:t>Repeat</a:t>
            </a:r>
            <a:r>
              <a:rPr lang="en-US" sz="2200" spc="-10" dirty="0">
                <a:cs typeface="Calibri"/>
              </a:rPr>
              <a:t> more epochs. </a:t>
            </a:r>
          </a:p>
          <a:p>
            <a:pPr marL="812800" marR="64135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One epoch is over when all the rows in the data have passed through the neural  network.</a:t>
            </a:r>
          </a:p>
          <a:p>
            <a:pPr marL="355600" marR="64135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34477-4AA6-53FD-4EA2-C33A3BAB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Autoencoders: Example and Steps</a:t>
            </a: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46D41-D5B3-7F42-F28D-F1769BAF13F9}"/>
              </a:ext>
            </a:extLst>
          </p:cNvPr>
          <p:cNvGrpSpPr/>
          <p:nvPr/>
        </p:nvGrpSpPr>
        <p:grpSpPr>
          <a:xfrm>
            <a:off x="1533590" y="4142791"/>
            <a:ext cx="8929138" cy="2421570"/>
            <a:chOff x="165099" y="3975894"/>
            <a:chExt cx="9880681" cy="2781300"/>
          </a:xfrm>
        </p:grpSpPr>
        <p:pic>
          <p:nvPicPr>
            <p:cNvPr id="8194" name="Picture 2" descr="No alt text provided for this image">
              <a:extLst>
                <a:ext uri="{FF2B5EF4-FFF2-40B4-BE49-F238E27FC236}">
                  <a16:creationId xmlns:a16="http://schemas.microsoft.com/office/drawing/2014/main" id="{AA226ACC-736E-3B0B-2BC3-9E025F8869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t="32222" r="1043"/>
            <a:stretch/>
          </p:blipFill>
          <p:spPr bwMode="auto">
            <a:xfrm>
              <a:off x="165099" y="4705350"/>
              <a:ext cx="6639239" cy="120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Deep Learning — Different Types of Autoencoders | by Renu Khandelwal |  DataDrivenInvestor">
              <a:extLst>
                <a:ext uri="{FF2B5EF4-FFF2-40B4-BE49-F238E27FC236}">
                  <a16:creationId xmlns:a16="http://schemas.microsoft.com/office/drawing/2014/main" id="{FC6D0F79-82BB-D9E5-B83F-EA1CD6306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750" y="3975894"/>
              <a:ext cx="2394030" cy="278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1F6329-F8E3-5B75-6131-4B377E957CF9}"/>
                </a:ext>
              </a:extLst>
            </p:cNvPr>
            <p:cNvSpPr/>
            <p:nvPr/>
          </p:nvSpPr>
          <p:spPr>
            <a:xfrm>
              <a:off x="165099" y="4933950"/>
              <a:ext cx="6639239" cy="17145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553F88-779E-E1A7-AC87-AD445FA3283C}"/>
                </a:ext>
              </a:extLst>
            </p:cNvPr>
            <p:cNvCxnSpPr>
              <a:cxnSpLocks/>
            </p:cNvCxnSpPr>
            <p:nvPr/>
          </p:nvCxnSpPr>
          <p:spPr>
            <a:xfrm>
              <a:off x="6804338" y="4972050"/>
              <a:ext cx="8474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774E5D-9E05-43DD-6840-E94670A9F7C6}"/>
                </a:ext>
              </a:extLst>
            </p:cNvPr>
            <p:cNvSpPr txBox="1"/>
            <p:nvPr/>
          </p:nvSpPr>
          <p:spPr>
            <a:xfrm>
              <a:off x="6900246" y="4661710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Step 1</a:t>
              </a:r>
              <a:endParaRPr lang="sv-SE" sz="1200" b="1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4AE1AE-05EF-CCE0-0C6C-54697C960452}"/>
              </a:ext>
            </a:extLst>
          </p:cNvPr>
          <p:cNvSpPr txBox="1"/>
          <p:nvPr/>
        </p:nvSpPr>
        <p:spPr>
          <a:xfrm>
            <a:off x="8512748" y="6323779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Step 2</a:t>
            </a:r>
            <a:endParaRPr lang="sv-SE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44E5D-4FF7-DF91-3C7B-94F4CF7331C1}"/>
              </a:ext>
            </a:extLst>
          </p:cNvPr>
          <p:cNvSpPr txBox="1"/>
          <p:nvPr/>
        </p:nvSpPr>
        <p:spPr>
          <a:xfrm>
            <a:off x="9233559" y="6323778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Step 3</a:t>
            </a:r>
            <a:endParaRPr lang="sv-SE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DD4FA-9123-6954-2C54-16DF3CEDC98E}"/>
              </a:ext>
            </a:extLst>
          </p:cNvPr>
          <p:cNvSpPr txBox="1"/>
          <p:nvPr/>
        </p:nvSpPr>
        <p:spPr>
          <a:xfrm>
            <a:off x="9924026" y="4583491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Step 4</a:t>
            </a:r>
            <a:endParaRPr lang="sv-SE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4302C-D85E-25A7-9326-96E6955FB377}"/>
              </a:ext>
            </a:extLst>
          </p:cNvPr>
          <p:cNvSpPr txBox="1"/>
          <p:nvPr/>
        </p:nvSpPr>
        <p:spPr>
          <a:xfrm>
            <a:off x="8942582" y="4256920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Step 5</a:t>
            </a:r>
            <a:endParaRPr lang="sv-SE" sz="1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E5CB6C-90D7-2C20-5AA5-2C0C23F19454}"/>
              </a:ext>
            </a:extLst>
          </p:cNvPr>
          <p:cNvSpPr/>
          <p:nvPr/>
        </p:nvSpPr>
        <p:spPr>
          <a:xfrm>
            <a:off x="8341360" y="6146483"/>
            <a:ext cx="635000" cy="104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07B0E2-7D83-6BEE-5305-C41A0F688767}"/>
              </a:ext>
            </a:extLst>
          </p:cNvPr>
          <p:cNvSpPr/>
          <p:nvPr/>
        </p:nvSpPr>
        <p:spPr>
          <a:xfrm>
            <a:off x="8788098" y="6101978"/>
            <a:ext cx="230371" cy="14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1AEA0F-2554-D6C8-2DFB-D3E651A29F7C}"/>
              </a:ext>
            </a:extLst>
          </p:cNvPr>
          <p:cNvSpPr/>
          <p:nvPr/>
        </p:nvSpPr>
        <p:spPr>
          <a:xfrm>
            <a:off x="8976360" y="6055999"/>
            <a:ext cx="230371" cy="16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04B81C-7EA7-9D40-EA07-F17CAD70CC74}"/>
              </a:ext>
            </a:extLst>
          </p:cNvPr>
          <p:cNvSpPr/>
          <p:nvPr/>
        </p:nvSpPr>
        <p:spPr>
          <a:xfrm>
            <a:off x="9121411" y="6134282"/>
            <a:ext cx="86422" cy="14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BDE412-7A08-7180-7CCE-75F5D02509FA}"/>
              </a:ext>
            </a:extLst>
          </p:cNvPr>
          <p:cNvSpPr/>
          <p:nvPr/>
        </p:nvSpPr>
        <p:spPr>
          <a:xfrm>
            <a:off x="9079502" y="6206490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6DC3EE-4ADC-6014-8D90-8276078297E8}"/>
                  </a:ext>
                </a:extLst>
              </p:cNvPr>
              <p:cNvSpPr txBox="1"/>
              <p:nvPr/>
            </p:nvSpPr>
            <p:spPr>
              <a:xfrm>
                <a:off x="8189262" y="6071305"/>
                <a:ext cx="101746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6DC3EE-4ADC-6014-8D90-827607829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262" y="6071305"/>
                <a:ext cx="1017469" cy="215444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DA9F1B8-5470-98C0-E765-B201F638F2AB}"/>
              </a:ext>
            </a:extLst>
          </p:cNvPr>
          <p:cNvSpPr/>
          <p:nvPr/>
        </p:nvSpPr>
        <p:spPr>
          <a:xfrm>
            <a:off x="9394993" y="6144578"/>
            <a:ext cx="353527" cy="104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9800B8-690B-4B4E-B7CF-D7C3D7375C73}"/>
              </a:ext>
            </a:extLst>
          </p:cNvPr>
          <p:cNvSpPr/>
          <p:nvPr/>
        </p:nvSpPr>
        <p:spPr>
          <a:xfrm>
            <a:off x="9724977" y="6128170"/>
            <a:ext cx="353527" cy="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5663AAC-D547-CDC1-F8ED-67097C507326}"/>
              </a:ext>
            </a:extLst>
          </p:cNvPr>
          <p:cNvSpPr/>
          <p:nvPr/>
        </p:nvSpPr>
        <p:spPr>
          <a:xfrm>
            <a:off x="9733751" y="618876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FB7314-8902-F8FF-864C-44EDE39F4795}"/>
                  </a:ext>
                </a:extLst>
              </p:cNvPr>
              <p:cNvSpPr txBox="1"/>
              <p:nvPr/>
            </p:nvSpPr>
            <p:spPr>
              <a:xfrm>
                <a:off x="9155327" y="6062912"/>
                <a:ext cx="89877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FB7314-8902-F8FF-864C-44EDE39F4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327" y="6062912"/>
                <a:ext cx="898771" cy="215444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51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BBE80-40DC-D67E-275A-FB30C1FE9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A3ABF-A87D-FE8F-F5FA-19516DF8C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Depending on the number of neurons in the hidden layers, there are two types of autoencoders: 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undercomplete, and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overcomplete.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C7F55-7417-82A5-31B7-0BF4B94E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Types of Autoencoders</a:t>
            </a:r>
            <a:endParaRPr lang="en-US" b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A6035C1-62AB-E9FA-199F-F82DA8AD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68" y="2809913"/>
            <a:ext cx="4070867" cy="36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599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3CEBF-4EBB-5EF3-80C4-DAA57ECF1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8A8-B205-491F-26B6-5AA3DFEAF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D0D0D"/>
                </a:solidFill>
              </a:rPr>
              <a:t>It is one of the most common types of autoencoders.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D0D0D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D0D0D"/>
                </a:solidFill>
              </a:rPr>
              <a:t>An undercomplete autoencoder is a type of autoencoder where the dimensionality of the latent space (bottleneck layer) is lower than the dimensionality of the input data.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D0D0D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D0D0D"/>
                </a:solidFill>
              </a:rPr>
              <a:t>Learning to compress high dimensional input into lower dimensional representation forces network to capture only the most important features.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D0D0D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D0D0D"/>
                </a:solidFill>
              </a:rPr>
              <a:t>Challenges: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Balancing Compression and Reconstruction Quality: The challenge lies in finding a balance between high compression (small latent space) and maintaining sufficient information for accurate reconstruction.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Overfitting: Undercomplete autoencoders can be prone to overfitting, especially if the latent space is too small relative to the complexity of the data.</a:t>
            </a:r>
          </a:p>
          <a:p>
            <a:pPr marL="755650" lvl="3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000" dirty="0">
              <a:solidFill>
                <a:srgbClr val="0D0D0D"/>
              </a:solidFill>
            </a:endParaRPr>
          </a:p>
          <a:p>
            <a:pPr marL="0" indent="-44450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D0D0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54A55-4B7D-785C-BBB9-CB2F3C60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Undercomplete Autoencoders</a:t>
            </a:r>
          </a:p>
        </p:txBody>
      </p:sp>
    </p:spTree>
    <p:extLst>
      <p:ext uri="{BB962C8B-B14F-4D97-AF65-F5344CB8AC3E}">
        <p14:creationId xmlns:p14="http://schemas.microsoft.com/office/powerpoint/2010/main" val="1323020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01F2C-072B-1E6D-85D2-014C6441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D6DAD-932A-48DA-5C2C-9EEECB271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D0D0D"/>
                </a:solidFill>
              </a:rPr>
              <a:t>Overcomplete autoencoders are a variant of traditional autoencoders where the dimensionality of the latent space (encoding) is larger than the input dimension.</a:t>
            </a: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D0D0D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D0D0D"/>
                </a:solidFill>
              </a:rPr>
              <a:t>It gives the possibility of learning greater number of features.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D0D0D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D0D0D"/>
                </a:solidFill>
              </a:rPr>
              <a:t>With more degrees of freedom, overcomplete autoencoders can capture fine-grained details and subtle patterns in the data.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D0D0D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D0D0D"/>
                </a:solidFill>
              </a:rPr>
              <a:t>Applications and Use Cases: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They are used in tasks where capturing intricate details or diverse features is crucial, such as image generation, signal denoising, and high-dimensional data analysis.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They are also applied in feature learning scenarios to explore the full potential of the representation space.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1CC2C-AAC0-2C21-3A63-9EAB33CB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Overcomplete Autoencoders</a:t>
            </a:r>
          </a:p>
        </p:txBody>
      </p:sp>
    </p:spTree>
    <p:extLst>
      <p:ext uri="{BB962C8B-B14F-4D97-AF65-F5344CB8AC3E}">
        <p14:creationId xmlns:p14="http://schemas.microsoft.com/office/powerpoint/2010/main" val="1553560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6E716-61C1-E767-24E4-8F339B719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0987-71FC-5046-51BE-E4C6D3FA0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Here are some popular Autoencoders: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Denoising Autoencoder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A type of autoencoder trained to reconstruct clean inputs from noisy or corrupted versions, helping to learn robust representations.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Sparse Autoencoder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An autoencoder designed to learn sparse representations, where only a subset of neurons in the latent space is activated for each input, aiding in feature selection and interpretability.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Contractive Autoencoder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An autoencoder trained with an additional penalty term to enforce stability and robustness against small variations in input, promoting the learning of invariant features.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Variational Autoencoder (used for generative modeling)</a:t>
            </a:r>
          </a:p>
          <a:p>
            <a:pPr marL="1212850" lvl="2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A probabilistic autoencoder that models the latent space as a probability distribution, enabling generation of new data samples and latent space interpolation for generative modeling tasks.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F41F5-FE34-BCB7-459C-142825FF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 b="1" dirty="0"/>
              <a:t>Types of Autoencoders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8943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4A010-9D37-B5B5-FBBB-E34B0B04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32E4-3D94-97C7-A0C9-C8D347E08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Grayscale to Color Conversion: </a:t>
            </a:r>
            <a:r>
              <a:rPr lang="en-US" sz="2200" dirty="0">
                <a:solidFill>
                  <a:srgbClr val="000000"/>
                </a:solidFill>
              </a:rPr>
              <a:t>Autoencoders can be trained to convert grayscale images to colorized versions by learning the mapping between grayscale inputs and corresponding color images.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6789F-C777-76F0-C1F5-02593D6A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Autoencoders: Applications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3F9B908-B319-A6D1-8404-E31A94688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3429000"/>
            <a:ext cx="83534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561C4-2625-E845-4881-547D8D90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5D1C-9259-0C0E-A582-3F3921D9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Learning: Mathematical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91778-6727-1B42-BAF1-DCC9BF7D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</a:rPr>
              <a:t>In this 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approach, unsupervised learning methods employ mathematical models to describe </a:t>
            </a:r>
            <a:r>
              <a:rPr lang="en-US" sz="2200" dirty="0">
                <a:solidFill>
                  <a:srgbClr val="0D0D0D"/>
                </a:solidFill>
              </a:rPr>
              <a:t>and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 understand the underlying structure of the data.</a:t>
            </a:r>
          </a:p>
          <a:p>
            <a:pPr marL="0" indent="0" algn="just">
              <a:buNone/>
            </a:pPr>
            <a:endParaRPr lang="en-US" sz="2200" dirty="0">
              <a:solidFill>
                <a:srgbClr val="0D0D0D"/>
              </a:solidFill>
            </a:endParaRPr>
          </a:p>
          <a:p>
            <a:r>
              <a:rPr lang="en-US" sz="2200" dirty="0">
                <a:solidFill>
                  <a:srgbClr val="0D0D0D"/>
                </a:solidFill>
              </a:rPr>
              <a:t>Examples of mathematical modeling techniques include:</a:t>
            </a:r>
          </a:p>
          <a:p>
            <a:pPr marL="857250" lvl="1"/>
            <a:r>
              <a:rPr lang="en-US" sz="2000" dirty="0">
                <a:solidFill>
                  <a:srgbClr val="0D0D0D"/>
                </a:solidFill>
              </a:rPr>
              <a:t>Clustering algorithms such as K-means</a:t>
            </a:r>
          </a:p>
          <a:p>
            <a:pPr marL="857250" lvl="1"/>
            <a:r>
              <a:rPr lang="en-US" sz="2000" dirty="0">
                <a:solidFill>
                  <a:srgbClr val="0D0D0D"/>
                </a:solidFill>
              </a:rPr>
              <a:t>Density-based clustering methods like DBSCAN</a:t>
            </a:r>
          </a:p>
          <a:p>
            <a:pPr marL="857250" lvl="1"/>
            <a:r>
              <a:rPr lang="en-US" sz="2000" dirty="0">
                <a:solidFill>
                  <a:srgbClr val="0D0D0D"/>
                </a:solidFill>
              </a:rPr>
              <a:t>Probabilistic models such as Gaussian Mixture Models (GMM)</a:t>
            </a:r>
          </a:p>
          <a:p>
            <a:pPr marL="857250" lvl="1"/>
            <a:r>
              <a:rPr lang="en-US" sz="2000" dirty="0">
                <a:solidFill>
                  <a:srgbClr val="0D0D0D"/>
                </a:solidFill>
              </a:rPr>
              <a:t>Dimensionality reduction techniques like Principal Component Analysis (PCA)</a:t>
            </a:r>
            <a:endParaRPr lang="en-US" sz="2000" b="0" i="0" dirty="0">
              <a:solidFill>
                <a:srgbClr val="0D0D0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0848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C6515-147A-3080-165E-2D4A3B003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C83C-1EF2-4D13-D37B-BF35DD19B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Watermarks Removal: </a:t>
            </a:r>
            <a:r>
              <a:rPr lang="en-US" sz="2200" dirty="0">
                <a:solidFill>
                  <a:srgbClr val="000000"/>
                </a:solidFill>
              </a:rPr>
              <a:t>Autoencoders Remove Watermarks From The Input Image.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08B24-0F5A-4E82-916E-0CB2FA07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Autoencoders: Applications</a:t>
            </a:r>
          </a:p>
        </p:txBody>
      </p:sp>
      <p:pic>
        <p:nvPicPr>
          <p:cNvPr id="25602" name="Picture 2" descr="Watermark Removal with Deep Image Priors | by Rishik C. Mourya | Medium">
            <a:extLst>
              <a:ext uri="{FF2B5EF4-FFF2-40B4-BE49-F238E27FC236}">
                <a16:creationId xmlns:a16="http://schemas.microsoft.com/office/drawing/2014/main" id="{E48E6EDE-071D-A826-685E-FBA9BB29E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852" y="2759634"/>
            <a:ext cx="5798295" cy="382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65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5E9F4-0CEB-F060-F125-769A778C5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EE2C-1FA0-C9E5-88F8-C76D20B6E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Anomaly detection: </a:t>
            </a:r>
            <a:r>
              <a:rPr lang="en-US" sz="2200" dirty="0">
                <a:solidFill>
                  <a:srgbClr val="000000"/>
                </a:solidFill>
              </a:rPr>
              <a:t>Anomalies or outliers in the data are identified based on the reconstruction error, which measures the difference between the input data and its reconstruction.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Instances with significantly high reconstruction errors are considered anomalies or outliers.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C939C-1744-8DEE-F2F4-2B42A240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Autoencoders: Applications</a:t>
            </a:r>
          </a:p>
        </p:txBody>
      </p:sp>
      <p:pic>
        <p:nvPicPr>
          <p:cNvPr id="26626" name="Picture 2" descr="Sensors | Free Full-Text | Anomaly Detection of Water Level Using Deep  Autoencoder">
            <a:extLst>
              <a:ext uri="{FF2B5EF4-FFF2-40B4-BE49-F238E27FC236}">
                <a16:creationId xmlns:a16="http://schemas.microsoft.com/office/drawing/2014/main" id="{21B5846E-AC58-4804-AC5A-61D198957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559" y="3968622"/>
            <a:ext cx="8406881" cy="252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742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DA9A-0775-AAEE-5F4B-90E565814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A30F-9E03-B81A-12EA-FF533581C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Recommendation systems: </a:t>
            </a:r>
            <a:r>
              <a:rPr lang="en-US" sz="2200" b="0" i="0" dirty="0">
                <a:solidFill>
                  <a:srgbClr val="0D0D0D"/>
                </a:solidFill>
                <a:effectLst/>
              </a:rPr>
              <a:t>Recommendations can be made by identifying similar users or items in the latent space and recommending items that are relevant or preferred by similar users.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87E10-F1A7-34CE-1232-1B64FDE7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Autoencoders: Applications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223CF076-58ED-E6DB-C56B-8CAF439C7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24" y="3712961"/>
            <a:ext cx="5654351" cy="254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479102-C7D9-5450-5722-973B1C98ACAE}"/>
              </a:ext>
            </a:extLst>
          </p:cNvPr>
          <p:cNvSpPr txBox="1"/>
          <p:nvPr/>
        </p:nvSpPr>
        <p:spPr>
          <a:xfrm>
            <a:off x="5206479" y="2856314"/>
            <a:ext cx="17790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1F1F1F"/>
                </a:solidFill>
                <a:effectLst/>
              </a:rPr>
              <a:t>Map </a:t>
            </a:r>
            <a:r>
              <a:rPr lang="en-US" sz="1200" dirty="0">
                <a:solidFill>
                  <a:srgbClr val="1F1F1F"/>
                </a:solidFill>
              </a:rPr>
              <a:t>users and items into a latent space, capturing their preferences and characteristics</a:t>
            </a:r>
            <a:endParaRPr lang="sv-SE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D294-20EB-E3A4-7F29-97F87C3CF23A}"/>
              </a:ext>
            </a:extLst>
          </p:cNvPr>
          <p:cNvSpPr txBox="1"/>
          <p:nvPr/>
        </p:nvSpPr>
        <p:spPr>
          <a:xfrm>
            <a:off x="2738533" y="6492875"/>
            <a:ext cx="67149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1400" b="0" i="0" dirty="0">
                <a:solidFill>
                  <a:srgbClr val="1F1F1F"/>
                </a:solidFill>
                <a:effectLst/>
              </a:rPr>
              <a:t>Taken from: J. </a:t>
            </a:r>
            <a:r>
              <a:rPr lang="sv-SE" sz="1400" b="0" i="0" dirty="0" err="1">
                <a:solidFill>
                  <a:srgbClr val="1F1F1F"/>
                </a:solidFill>
                <a:effectLst/>
              </a:rPr>
              <a:t>Barbieri</a:t>
            </a:r>
            <a:r>
              <a:rPr lang="sv-SE" sz="1400" b="0" i="0" dirty="0">
                <a:solidFill>
                  <a:srgbClr val="1F1F1F"/>
                </a:solidFill>
                <a:effectLst/>
              </a:rPr>
              <a:t> et al., </a:t>
            </a:r>
            <a:r>
              <a:rPr lang="en-US" sz="1400" b="0" i="0" dirty="0">
                <a:solidFill>
                  <a:srgbClr val="1F1F1F"/>
                </a:solidFill>
                <a:effectLst/>
              </a:rPr>
              <a:t>Autoencoders and recommender systems: COFILS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4643E-CAAC-3025-FB1F-B5FFC14DC853}"/>
              </a:ext>
            </a:extLst>
          </p:cNvPr>
          <p:cNvSpPr txBox="1"/>
          <p:nvPr/>
        </p:nvSpPr>
        <p:spPr>
          <a:xfrm>
            <a:off x="1837768" y="5139174"/>
            <a:ext cx="227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F1F1F"/>
                </a:solidFill>
              </a:rPr>
              <a:t>User-item interactions or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44F54-722B-9856-11AD-0678D2DFC322}"/>
              </a:ext>
            </a:extLst>
          </p:cNvPr>
          <p:cNvSpPr txBox="1"/>
          <p:nvPr/>
        </p:nvSpPr>
        <p:spPr>
          <a:xfrm>
            <a:off x="3358477" y="3687311"/>
            <a:ext cx="227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F1F1F"/>
                </a:solidFill>
              </a:rPr>
              <a:t>user-user similarity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1DED4-6CFC-98B4-3FF5-1A82034FB4D3}"/>
              </a:ext>
            </a:extLst>
          </p:cNvPr>
          <p:cNvSpPr txBox="1"/>
          <p:nvPr/>
        </p:nvSpPr>
        <p:spPr>
          <a:xfrm>
            <a:off x="3358477" y="5984101"/>
            <a:ext cx="227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F1F1F"/>
                </a:solidFill>
              </a:rPr>
              <a:t>item-item similarity matrix</a:t>
            </a:r>
          </a:p>
        </p:txBody>
      </p:sp>
    </p:spTree>
    <p:extLst>
      <p:ext uri="{BB962C8B-B14F-4D97-AF65-F5344CB8AC3E}">
        <p14:creationId xmlns:p14="http://schemas.microsoft.com/office/powerpoint/2010/main" val="1720835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9B7A2-DB9E-4CB4-8C70-A42899F7A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0FA08-4B0C-4E6F-A730-B527AC262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Clustering: </a:t>
            </a:r>
            <a:r>
              <a:rPr lang="en-US" sz="2200" dirty="0">
                <a:solidFill>
                  <a:srgbClr val="000000"/>
                </a:solidFill>
              </a:rPr>
              <a:t>Autoencoders can be used for feature extraction in unsupervised learning scenarios, and the extracted features can then be combined with clustering algorithms for data clustering.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28099-1F23-E1B6-4120-1229F34F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Autoencoders: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44E60-ECB3-5731-9357-41838C9287A0}"/>
              </a:ext>
            </a:extLst>
          </p:cNvPr>
          <p:cNvSpPr txBox="1"/>
          <p:nvPr/>
        </p:nvSpPr>
        <p:spPr>
          <a:xfrm>
            <a:off x="727787" y="6492875"/>
            <a:ext cx="10736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1200" b="0" i="0" dirty="0">
                <a:solidFill>
                  <a:srgbClr val="1F1F1F"/>
                </a:solidFill>
                <a:effectLst/>
              </a:rPr>
              <a:t>Taken from: </a:t>
            </a:r>
            <a:r>
              <a:rPr lang="sv-SE" sz="1200" b="0" i="0" dirty="0" err="1">
                <a:solidFill>
                  <a:srgbClr val="1F1F1F"/>
                </a:solidFill>
                <a:effectLst/>
              </a:rPr>
              <a:t>Kamran</a:t>
            </a:r>
            <a:r>
              <a:rPr lang="sv-SE" sz="1200" b="0" i="0" dirty="0">
                <a:solidFill>
                  <a:srgbClr val="1F1F1F"/>
                </a:solidFill>
                <a:effectLst/>
              </a:rPr>
              <a:t> </a:t>
            </a:r>
            <a:r>
              <a:rPr lang="sv-SE" sz="1200" b="0" i="0" dirty="0" err="1">
                <a:solidFill>
                  <a:srgbClr val="1F1F1F"/>
                </a:solidFill>
                <a:effectLst/>
              </a:rPr>
              <a:t>Kowsari</a:t>
            </a:r>
            <a:r>
              <a:rPr lang="sv-SE" sz="1200" b="0" i="0" dirty="0">
                <a:solidFill>
                  <a:srgbClr val="1F1F1F"/>
                </a:solidFill>
                <a:effectLst/>
              </a:rPr>
              <a:t> et al., </a:t>
            </a:r>
            <a:r>
              <a:rPr lang="en-US" sz="1200" b="0" i="0" dirty="0">
                <a:solidFill>
                  <a:srgbClr val="1F1F1F"/>
                </a:solidFill>
                <a:effectLst/>
              </a:rPr>
              <a:t>Diagnosis of Celiac Disease and Environmental Enteropathy on Biopsy Images Using Color Balancing on Convolutional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2165E-3A6F-5B27-BCD8-7F56E751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7" t="33943" r="8662" b="9465"/>
          <a:stretch/>
        </p:blipFill>
        <p:spPr>
          <a:xfrm>
            <a:off x="3088432" y="2999980"/>
            <a:ext cx="6015135" cy="337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A12A27-03DF-6E54-4150-A09E1CA93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21" t="22312" r="13172" b="18458"/>
          <a:stretch/>
        </p:blipFill>
        <p:spPr>
          <a:xfrm>
            <a:off x="6973078" y="4341182"/>
            <a:ext cx="2463282" cy="16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35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9B7A2-DB9E-4CB4-8C70-A42899F7A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0FA08-4B0C-4E6F-A730-B527AC262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 err="1"/>
              <a:t>Diederik</a:t>
            </a:r>
            <a:r>
              <a:rPr lang="en-US" sz="2200" dirty="0"/>
              <a:t> P </a:t>
            </a:r>
            <a:r>
              <a:rPr lang="en-US" sz="2200" dirty="0" err="1"/>
              <a:t>Kingma</a:t>
            </a:r>
            <a:r>
              <a:rPr lang="en-US" sz="2200" dirty="0"/>
              <a:t> and Welling Max, An Introduction to Variational Autoencoders, Now Publishers, 2019.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/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/>
              <a:t>Ankur A. Patel, Hands-On Unsupervised Learning using Python, O'Reilly, 2019.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/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/>
              <a:t>Andrew Ng, </a:t>
            </a:r>
            <a:r>
              <a:rPr lang="en-US" sz="2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Sparse autoencoder</a:t>
            </a:r>
            <a:r>
              <a:rPr lang="en-US" sz="2200" dirty="0"/>
              <a:t>, CS294A Lecture notes</a:t>
            </a:r>
          </a:p>
          <a:p>
            <a:pPr marL="12700" indent="0" algn="just">
              <a:lnSpc>
                <a:spcPct val="100000"/>
              </a:lnSpc>
              <a:spcBef>
                <a:spcPts val="100"/>
              </a:spcBef>
              <a:buNone/>
              <a:tabLst>
                <a:tab pos="297815" algn="l"/>
                <a:tab pos="298450" algn="l"/>
              </a:tabLst>
            </a:pPr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28099-1F23-E1B6-4120-1229F34F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55445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9B37-01D1-A715-EEA4-1662E761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394" y="2766218"/>
            <a:ext cx="7273212" cy="1325563"/>
          </a:xfrm>
        </p:spPr>
        <p:txBody>
          <a:bodyPr/>
          <a:lstStyle/>
          <a:p>
            <a:pPr algn="ctr"/>
            <a:r>
              <a:rPr lang="en-GB" dirty="0"/>
              <a:t>Thank you for listening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7833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561C4-2625-E845-4881-547D8D90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5D1C-9259-0C0E-A582-3F3921D9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Learning: Reconstruction-based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91778-6727-1B42-BAF1-DCC9BF7D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</a:rPr>
              <a:t>Reconstruction-based dimensionality reduction refers to a class of techniques that aim to reduce the dimensionality of a dataset by reconstructing the original data from a lower-dimensional representation.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</a:rPr>
              <a:t>Autoencoders are a popular type of neural network used for reconstruction-based dimensionality reduction.</a:t>
            </a:r>
          </a:p>
        </p:txBody>
      </p:sp>
      <p:pic>
        <p:nvPicPr>
          <p:cNvPr id="1026" name="Picture 2" descr="Schematic of an autoencoder architecture with mean-squared error... |  Download Scientific Diagram">
            <a:extLst>
              <a:ext uri="{FF2B5EF4-FFF2-40B4-BE49-F238E27FC236}">
                <a16:creationId xmlns:a16="http://schemas.microsoft.com/office/drawing/2014/main" id="{14AD42E3-53A7-ED45-9CE2-145627E9D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57" y="4358402"/>
            <a:ext cx="5937885" cy="222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E68A8F-91F5-6A20-B633-0A88B5234D7B}"/>
              </a:ext>
            </a:extLst>
          </p:cNvPr>
          <p:cNvSpPr txBox="1"/>
          <p:nvPr/>
        </p:nvSpPr>
        <p:spPr>
          <a:xfrm>
            <a:off x="940517" y="6579870"/>
            <a:ext cx="103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Taken from: Y. Bozkurt et al., </a:t>
            </a:r>
            <a:r>
              <a:rPr lang="en-US" sz="1400" b="0" i="0" dirty="0">
                <a:solidFill>
                  <a:srgbClr val="111111"/>
                </a:solidFill>
                <a:effectLst/>
              </a:rPr>
              <a:t>Interpretable embeddings from molecular simulations using Gaussian mixture variational autoencoders, 2020.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732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6AC8B-AC1F-6123-6E18-DF57B3A3F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4F3D-D68C-1FC5-814E-74041C58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7141B-1F0D-9F7E-372A-82CC4BC8B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Dimensionality reduction refers to the process of reducing the number of features or variables (dimensions) in a dataset while preserving the essential information.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b="0" i="0" dirty="0">
              <a:solidFill>
                <a:srgbClr val="000000"/>
              </a:solidFill>
              <a:effectLst/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Let’s assume we have a housing data with the following 5 features: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Size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Number of rooms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Number of bathrooms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Schools around</a:t>
            </a:r>
          </a:p>
          <a:p>
            <a:pPr marL="755650" lvl="1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Crime rate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b="0" i="0" dirty="0">
              <a:solidFill>
                <a:srgbClr val="000000"/>
              </a:solidFill>
              <a:effectLst/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algn="just">
              <a:buNone/>
            </a:pPr>
            <a:endParaRPr lang="en-GB" altLang="sv-SE" sz="1800" i="1" dirty="0"/>
          </a:p>
          <a:p>
            <a:pPr marL="0" indent="0" algn="just">
              <a:buNone/>
            </a:pPr>
            <a:endParaRPr lang="en-US" sz="2200" dirty="0">
              <a:solidFill>
                <a:srgbClr val="0D0D0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6BF1E-8A8D-E856-4B8D-82FED7144A0F}"/>
              </a:ext>
            </a:extLst>
          </p:cNvPr>
          <p:cNvSpPr txBox="1"/>
          <p:nvPr/>
        </p:nvSpPr>
        <p:spPr>
          <a:xfrm>
            <a:off x="1380375" y="5047774"/>
            <a:ext cx="2278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Size</a:t>
            </a:r>
          </a:p>
          <a:p>
            <a:r>
              <a:rPr lang="en-GB" dirty="0"/>
              <a:t>Number of rooms</a:t>
            </a:r>
          </a:p>
          <a:p>
            <a:r>
              <a:rPr lang="en-GB" dirty="0"/>
              <a:t>Number of bathrooms</a:t>
            </a:r>
            <a:endParaRPr lang="sv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DA0D9-67AD-763F-799F-D762A870AA0E}"/>
              </a:ext>
            </a:extLst>
          </p:cNvPr>
          <p:cNvSpPr txBox="1"/>
          <p:nvPr/>
        </p:nvSpPr>
        <p:spPr>
          <a:xfrm>
            <a:off x="5517882" y="5324773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Size feature</a:t>
            </a:r>
            <a:endParaRPr lang="sv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E4C38-2279-4019-D575-2F73CB29CF95}"/>
              </a:ext>
            </a:extLst>
          </p:cNvPr>
          <p:cNvSpPr txBox="1"/>
          <p:nvPr/>
        </p:nvSpPr>
        <p:spPr>
          <a:xfrm>
            <a:off x="1380375" y="6071969"/>
            <a:ext cx="162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Schools around</a:t>
            </a:r>
          </a:p>
          <a:p>
            <a:r>
              <a:rPr lang="en-GB" dirty="0"/>
              <a:t>Crime rate</a:t>
            </a:r>
            <a:endParaRPr lang="sv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BD3B-CEBC-6D8C-678D-A3DCD4966C27}"/>
              </a:ext>
            </a:extLst>
          </p:cNvPr>
          <p:cNvSpPr txBox="1"/>
          <p:nvPr/>
        </p:nvSpPr>
        <p:spPr>
          <a:xfrm>
            <a:off x="5517882" y="6223834"/>
            <a:ext cx="17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Location feature</a:t>
            </a:r>
            <a:endParaRPr lang="sv-S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0002D9-769B-0713-FFDA-B1924D00ED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659140" y="5509439"/>
            <a:ext cx="1858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B6CE12-B869-C335-12C8-96B88ADE7AF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04025" y="6395135"/>
            <a:ext cx="2513857" cy="1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5CB091-BC6F-5731-73A2-B523D5EB2860}"/>
              </a:ext>
            </a:extLst>
          </p:cNvPr>
          <p:cNvSpPr txBox="1"/>
          <p:nvPr/>
        </p:nvSpPr>
        <p:spPr>
          <a:xfrm>
            <a:off x="7032039" y="4574323"/>
            <a:ext cx="4321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How do we this ideally?</a:t>
            </a:r>
          </a:p>
          <a:p>
            <a:r>
              <a:rPr lang="en-GB" dirty="0"/>
              <a:t>We use dimensionality reduction algorithms</a:t>
            </a:r>
          </a:p>
          <a:p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5E016-252A-AA65-B7D0-7E4AA5F6A0CD}"/>
              </a:ext>
            </a:extLst>
          </p:cNvPr>
          <p:cNvSpPr txBox="1"/>
          <p:nvPr/>
        </p:nvSpPr>
        <p:spPr>
          <a:xfrm>
            <a:off x="3450218" y="465421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 feature to 2 features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6843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83876-FC88-C2B0-DD56-312D464F2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9D0F-BC44-680D-C7C7-B8DBF20E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17A4D-908A-644F-3692-2A03B80F60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b="0" i="0" dirty="0">
                    <a:solidFill>
                      <a:srgbClr val="000000"/>
                    </a:solidFill>
                    <a:effectLst/>
                  </a:rPr>
                  <a:t>Dimensionality reduction refers to the process of reducing the number of features or variables (dimensions) in a dataset while preserving the essential information.</a:t>
                </a: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200" dirty="0"/>
                  <a:t>Some features (dimensions) bear little or nor useful information (e.g. color of hair for a car selection)</a:t>
                </a:r>
              </a:p>
              <a:p>
                <a:pPr marL="755650" lvl="1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000" dirty="0"/>
                  <a:t>Can drop some features</a:t>
                </a:r>
              </a:p>
              <a:p>
                <a:pPr marL="755650" lvl="1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US" sz="2000" dirty="0"/>
                  <a:t>Have to estimate which features can be dropped from data</a:t>
                </a:r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endParaRPr lang="en-GB" altLang="sv-SE" sz="2200" dirty="0"/>
              </a:p>
              <a:p>
                <a:pPr marL="298450" indent="-285750" algn="just">
                  <a:lnSpc>
                    <a:spcPct val="100000"/>
                  </a:lnSpc>
                  <a:spcBef>
                    <a:spcPts val="100"/>
                  </a:spcBef>
                  <a:tabLst>
                    <a:tab pos="297815" algn="l"/>
                    <a:tab pos="298450" algn="l"/>
                  </a:tabLst>
                </a:pPr>
                <a:r>
                  <a:rPr lang="en-GB" altLang="sv-SE" sz="2200" dirty="0"/>
                  <a:t>P</a:t>
                </a:r>
                <a:r>
                  <a:rPr lang="tr-TR" altLang="sv-SE" sz="2200" dirty="0"/>
                  <a:t>roject</a:t>
                </a:r>
                <a:r>
                  <a:rPr lang="en-GB" altLang="sv-SE" sz="2200" dirty="0"/>
                  <a:t> </a:t>
                </a:r>
                <a:r>
                  <a:rPr lang="tr-TR" altLang="sv-SE" sz="2200" dirty="0"/>
                  <a:t>the</a:t>
                </a:r>
                <a:r>
                  <a:rPr lang="en-GB" altLang="sv-SE" sz="2200" dirty="0"/>
                  <a:t> </a:t>
                </a:r>
                <a:r>
                  <a:rPr lang="tr-TR" altLang="sv-SE" sz="2200" dirty="0"/>
                  <a:t>original </a:t>
                </a:r>
                <a14:m>
                  <m:oMath xmlns:m="http://schemas.openxmlformats.org/officeDocument/2006/math"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tr-TR" altLang="sv-SE" sz="22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r-TR" altLang="sv-SE" sz="2200" dirty="0"/>
                  <a:t>dimensions</a:t>
                </a:r>
                <a:r>
                  <a:rPr lang="en-GB" altLang="sv-SE" sz="2200" dirty="0"/>
                  <a:t> </a:t>
                </a:r>
                <a:r>
                  <a:rPr lang="tr-TR" altLang="sv-SE" sz="2200" dirty="0"/>
                  <a:t>to</a:t>
                </a:r>
                <a:r>
                  <a:rPr lang="en-GB" altLang="sv-SE" sz="2200" dirty="0"/>
                  <a:t> </a:t>
                </a:r>
                <a:r>
                  <a:rPr lang="tr-TR" altLang="sv-SE" sz="2200" dirty="0"/>
                  <a:t>new </a:t>
                </a:r>
                <a14:m>
                  <m:oMath xmlns:m="http://schemas.openxmlformats.org/officeDocument/2006/math"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tr-TR" altLang="sv-SE" sz="2200" dirty="0"/>
                  <a:t> dimensions, </a:t>
                </a:r>
                <a14:m>
                  <m:oMath xmlns:m="http://schemas.openxmlformats.org/officeDocument/2006/math"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tr-TR" altLang="sv-SE" sz="2200" i="1" baseline="-25000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=1, …,</m:t>
                    </m:r>
                    <m:r>
                      <a:rPr lang="tr-TR" altLang="sv-SE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altLang="sv-SE" sz="2200" i="1" dirty="0"/>
                  <a:t>:</a:t>
                </a:r>
              </a:p>
              <a:p>
                <a:pPr lvl="1" algn="just"/>
                <a:r>
                  <a:rPr lang="tr-TR" altLang="sv-SE" sz="2000" dirty="0"/>
                  <a:t>Principal Components Analysis (PCA)</a:t>
                </a:r>
                <a:endParaRPr lang="en-GB" altLang="sv-SE" sz="2000" dirty="0"/>
              </a:p>
              <a:p>
                <a:pPr lvl="1" algn="just"/>
                <a:r>
                  <a:rPr lang="en-GB" altLang="sv-SE" sz="2000" dirty="0"/>
                  <a:t>Deep autoencoders</a:t>
                </a:r>
              </a:p>
              <a:p>
                <a:pPr lvl="1" algn="just"/>
                <a:r>
                  <a:rPr lang="en-GB" altLang="sv-SE" sz="2000" i="1" dirty="0"/>
                  <a:t>etc.</a:t>
                </a:r>
                <a:endParaRPr lang="en-GB" altLang="sv-SE" sz="1800" i="1" dirty="0"/>
              </a:p>
              <a:p>
                <a:pPr marL="0" indent="0" algn="just">
                  <a:buNone/>
                </a:pPr>
                <a:endParaRPr lang="en-US" sz="2200" dirty="0">
                  <a:solidFill>
                    <a:srgbClr val="0D0D0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17A4D-908A-644F-3692-2A03B80F60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0" t="-840" r="-69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59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6BBCF-3FCC-4909-79FF-4EE83835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BD12-2A9A-F42F-86C3-5F879772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sv-SE" b="1" dirty="0"/>
              <a:t>Principal Components Analysis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585FD-5BD5-73A9-4428-D652DC2CC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PCA preserves the most important patterns and structures in the data by capturing the directions along which the data varies the most. 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This helps in simplifying the dataset while retaining its essential characteristics.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tabLst>
                <a:tab pos="297815" algn="l"/>
                <a:tab pos="298450" algn="l"/>
              </a:tabLst>
            </a:pPr>
            <a:r>
              <a:rPr lang="en-US" sz="2200" dirty="0">
                <a:solidFill>
                  <a:srgbClr val="000000"/>
                </a:solidFill>
              </a:rPr>
              <a:t>PCA preserves features with large variance, as they contain valuable information about the dataset.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3AF94-91E1-1FB6-2F3A-95369E05E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2" t="26609" r="37917" b="38304"/>
          <a:stretch/>
        </p:blipFill>
        <p:spPr>
          <a:xfrm>
            <a:off x="190500" y="4702175"/>
            <a:ext cx="234950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C32B1-6883-A941-362D-1BFE0FF86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04" t="26858" r="37188" b="22875"/>
          <a:stretch/>
        </p:blipFill>
        <p:spPr>
          <a:xfrm>
            <a:off x="2966392" y="4702175"/>
            <a:ext cx="2570808" cy="1790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715B8F-54FA-4FAB-DEE3-0249297F4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83" t="27853" r="32813" b="18397"/>
          <a:stretch/>
        </p:blipFill>
        <p:spPr>
          <a:xfrm>
            <a:off x="5867401" y="4702174"/>
            <a:ext cx="1997957" cy="179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33DBB-934B-5E40-3E16-1DEE8812C9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08" t="67170" r="23333" b="13420"/>
          <a:stretch/>
        </p:blipFill>
        <p:spPr>
          <a:xfrm>
            <a:off x="8057208" y="5862136"/>
            <a:ext cx="3987800" cy="6296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468A37-4F1A-2CBC-7B49-D49716AF1242}"/>
              </a:ext>
            </a:extLst>
          </p:cNvPr>
          <p:cNvSpPr/>
          <p:nvPr/>
        </p:nvSpPr>
        <p:spPr>
          <a:xfrm>
            <a:off x="10051108" y="5862136"/>
            <a:ext cx="1993900" cy="62965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CF650-A246-45AD-1541-044B4D2A389A}"/>
              </a:ext>
            </a:extLst>
          </p:cNvPr>
          <p:cNvSpPr txBox="1"/>
          <p:nvPr/>
        </p:nvSpPr>
        <p:spPr>
          <a:xfrm>
            <a:off x="9828280" y="5215805"/>
            <a:ext cx="2173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242424"/>
                </a:solidFill>
              </a:rPr>
              <a:t>In this direction, the data varies the most</a:t>
            </a:r>
            <a:endParaRPr lang="sv-S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CCEB4-F05E-75A4-4281-869E8902D83E}"/>
              </a:ext>
            </a:extLst>
          </p:cNvPr>
          <p:cNvSpPr txBox="1"/>
          <p:nvPr/>
        </p:nvSpPr>
        <p:spPr>
          <a:xfrm>
            <a:off x="190500" y="4702174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2-D Data</a:t>
            </a:r>
            <a:endParaRPr lang="sv-S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7CA676-EBB9-F5E5-C67B-3918757EA892}"/>
              </a:ext>
            </a:extLst>
          </p:cNvPr>
          <p:cNvSpPr txBox="1"/>
          <p:nvPr/>
        </p:nvSpPr>
        <p:spPr>
          <a:xfrm>
            <a:off x="2870201" y="4517508"/>
            <a:ext cx="228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Projection along axis 1</a:t>
            </a:r>
            <a:endParaRPr lang="sv-S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DD115F-1359-475A-5D72-115B06A63E40}"/>
              </a:ext>
            </a:extLst>
          </p:cNvPr>
          <p:cNvSpPr txBox="1"/>
          <p:nvPr/>
        </p:nvSpPr>
        <p:spPr>
          <a:xfrm>
            <a:off x="5688817" y="4517508"/>
            <a:ext cx="228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Projection along axis 2</a:t>
            </a:r>
            <a:endParaRPr lang="sv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1AF48-692F-8473-A760-8303B95407D5}"/>
              </a:ext>
            </a:extLst>
          </p:cNvPr>
          <p:cNvSpPr txBox="1"/>
          <p:nvPr/>
        </p:nvSpPr>
        <p:spPr>
          <a:xfrm>
            <a:off x="9608599" y="4911720"/>
            <a:ext cx="25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42424"/>
                </a:solidFill>
              </a:rPr>
              <a:t>First principal component</a:t>
            </a:r>
            <a:endParaRPr lang="sv-SE" dirty="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79119-F579-B4C2-9CA6-731BBD52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DBD7-4FB8-42DF-54EF-58EE656A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sv-SE" b="1" dirty="0"/>
              <a:t>Principal Components Analysis</a:t>
            </a:r>
            <a:r>
              <a:rPr lang="en-GB" altLang="sv-SE" b="1" dirty="0"/>
              <a:t>: Steps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65866E-CFF0-0954-F629-4B3DF5981D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469900" indent="-457200" algn="just">
                  <a:lnSpc>
                    <a:spcPct val="100000"/>
                  </a:lnSpc>
                  <a:spcBef>
                    <a:spcPts val="100"/>
                  </a:spcBef>
                  <a:buFont typeface="+mj-lt"/>
                  <a:buAutoNum type="arabicPeriod"/>
                  <a:tabLst>
                    <a:tab pos="297815" algn="l"/>
                    <a:tab pos="298450" algn="l"/>
                  </a:tabLst>
                </a:pPr>
                <a:r>
                  <a:rPr lang="en-US" sz="2200" dirty="0">
                    <a:solidFill>
                      <a:srgbClr val="242424"/>
                    </a:solidFill>
                  </a:rPr>
                  <a:t>Standardize</a:t>
                </a:r>
                <a:r>
                  <a:rPr lang="sv-SE" sz="2200" b="0" i="0" dirty="0">
                    <a:solidFill>
                      <a:srgbClr val="242424"/>
                    </a:solidFill>
                    <a:effectLst/>
                  </a:rPr>
                  <a:t> data:</a:t>
                </a:r>
              </a:p>
              <a:p>
                <a:pPr lvl="1" algn="just">
                  <a:tabLst>
                    <a:tab pos="297815" algn="l"/>
                    <a:tab pos="298450" algn="l"/>
                  </a:tabLst>
                </a:pPr>
                <a:r>
                  <a:rPr lang="en-US" sz="2000" dirty="0"/>
                  <a:t>Assume we have the below dataset which has 4 features and a total of 5 training examples.</a:t>
                </a:r>
              </a:p>
              <a:p>
                <a:pPr lvl="1" algn="just">
                  <a:tabLst>
                    <a:tab pos="297815" algn="l"/>
                    <a:tab pos="298450" algn="l"/>
                  </a:tabLst>
                </a:pPr>
                <a:endParaRPr lang="en-US" sz="2000" dirty="0"/>
              </a:p>
              <a:p>
                <a:pPr lvl="1" algn="just">
                  <a:tabLst>
                    <a:tab pos="297815" algn="l"/>
                    <a:tab pos="298450" algn="l"/>
                  </a:tabLst>
                </a:pPr>
                <a:endParaRPr lang="en-US" sz="2000" dirty="0"/>
              </a:p>
              <a:p>
                <a:pPr lvl="1" algn="just">
                  <a:tabLst>
                    <a:tab pos="297815" algn="l"/>
                    <a:tab pos="298450" algn="l"/>
                  </a:tabLst>
                </a:pPr>
                <a:endParaRPr lang="en-US" sz="2000" dirty="0"/>
              </a:p>
              <a:p>
                <a:pPr lvl="1" algn="just">
                  <a:tabLst>
                    <a:tab pos="297815" algn="l"/>
                    <a:tab pos="298450" algn="l"/>
                  </a:tabLst>
                </a:pPr>
                <a:endParaRPr lang="en-US" sz="2000" dirty="0"/>
              </a:p>
              <a:p>
                <a:pPr lvl="1" algn="just">
                  <a:tabLst>
                    <a:tab pos="297815" algn="l"/>
                    <a:tab pos="298450" algn="l"/>
                  </a:tabLst>
                </a:pPr>
                <a:r>
                  <a:rPr lang="en-US" sz="2000" dirty="0"/>
                  <a:t>Standardize the data using mean or z-score:</a:t>
                </a: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:endParaRPr lang="en-US" sz="2200" b="0" i="1" dirty="0">
                  <a:solidFill>
                    <a:srgbClr val="0D0D0D"/>
                  </a:solidFill>
                  <a:latin typeface="Cambria Math" panose="02040503050406030204" pitchFamily="18" charset="0"/>
                </a:endParaRPr>
              </a:p>
              <a:p>
                <a:pPr marL="12700" indent="0" algn="just">
                  <a:lnSpc>
                    <a:spcPct val="100000"/>
                  </a:lnSpc>
                  <a:spcBef>
                    <a:spcPts val="100"/>
                  </a:spcBef>
                  <a:buNone/>
                  <a:tabLst>
                    <a:tab pos="297815" algn="l"/>
                    <a:tab pos="2984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sz="2200" b="0" i="1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GB" sz="2200" b="0" i="1" smtClean="0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en-GB" sz="2200" b="0" i="1" smtClean="0">
                          <a:solidFill>
                            <a:srgbClr val="0D0D0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200" i="1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200" i="1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200" i="1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sz="2200" i="1">
                              <a:solidFill>
                                <a:srgbClr val="0D0D0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GB" sz="2200" b="0" i="1" dirty="0">
                  <a:solidFill>
                    <a:srgbClr val="0D0D0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65866E-CFF0-0954-F629-4B3DF5981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12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F58567E7-3536-F3EE-105E-9FE40FD6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840" y="2596417"/>
            <a:ext cx="3481160" cy="156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102CF39-C94A-A34C-1DE8-A70A58DA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520" y="5546281"/>
            <a:ext cx="3429000" cy="6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6C1204C-0A53-9080-4F71-634F6799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840" y="4930042"/>
            <a:ext cx="3481160" cy="156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35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3417</Words>
  <Application>Microsoft Office PowerPoint</Application>
  <PresentationFormat>Widescreen</PresentationFormat>
  <Paragraphs>430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Helvetica</vt:lpstr>
      <vt:lpstr>Söhne</vt:lpstr>
      <vt:lpstr>source-serif-pro</vt:lpstr>
      <vt:lpstr>Times New Roman</vt:lpstr>
      <vt:lpstr>Office Theme</vt:lpstr>
      <vt:lpstr>DEEP Autoencoders </vt:lpstr>
      <vt:lpstr>Outline</vt:lpstr>
      <vt:lpstr>Unsupervised Learning</vt:lpstr>
      <vt:lpstr>Unsupervised Learning: Mathematical Modeling</vt:lpstr>
      <vt:lpstr>Unsupervised Learning: Reconstruction-based Approach</vt:lpstr>
      <vt:lpstr>Dimensionality Reduction</vt:lpstr>
      <vt:lpstr>Dimensionality Reduction</vt:lpstr>
      <vt:lpstr>Principal Components Analysis</vt:lpstr>
      <vt:lpstr>Principal Components Analysis: Steps</vt:lpstr>
      <vt:lpstr>Principal Components Analysis: Steps</vt:lpstr>
      <vt:lpstr>Principal Components Analysis: Steps</vt:lpstr>
      <vt:lpstr>Principal Components Analysis: Steps</vt:lpstr>
      <vt:lpstr>Principal Components Analysis: Steps</vt:lpstr>
      <vt:lpstr>Eigenvalues and Eigenvectors</vt:lpstr>
      <vt:lpstr>Principal Components Analysis: Steps</vt:lpstr>
      <vt:lpstr>From PCA Challenges to Autoencoder Solutions</vt:lpstr>
      <vt:lpstr>Introduction to Deep Autoencoders</vt:lpstr>
      <vt:lpstr>Understanding Autoencoders: Definition and Architecture</vt:lpstr>
      <vt:lpstr>Understanding Autoencoders: Aims</vt:lpstr>
      <vt:lpstr>Autoencoders: Encoders</vt:lpstr>
      <vt:lpstr>Autoencoders: Encoders</vt:lpstr>
      <vt:lpstr>Autoencoders: Encoders</vt:lpstr>
      <vt:lpstr>Autoencoders: Encoders</vt:lpstr>
      <vt:lpstr>Autoencoders: Encoders</vt:lpstr>
      <vt:lpstr>Autoencoders: Decoder</vt:lpstr>
      <vt:lpstr>Autoencoders: Decoder</vt:lpstr>
      <vt:lpstr>Autoencoders: Loss Function</vt:lpstr>
      <vt:lpstr>Autoencoders: Hyperparameters</vt:lpstr>
      <vt:lpstr>Autoencoders: Hyperparameters</vt:lpstr>
      <vt:lpstr>Autoencoders: Example and Steps</vt:lpstr>
      <vt:lpstr>Autoencoders: Example and Steps</vt:lpstr>
      <vt:lpstr>Autoencoders: Example and Steps</vt:lpstr>
      <vt:lpstr>Autoencoders: Example and Steps</vt:lpstr>
      <vt:lpstr>Autoencoders: Example and Steps</vt:lpstr>
      <vt:lpstr>Types of Autoencoders</vt:lpstr>
      <vt:lpstr>Undercomplete Autoencoders</vt:lpstr>
      <vt:lpstr>Overcomplete Autoencoders</vt:lpstr>
      <vt:lpstr>Types of Autoencoders</vt:lpstr>
      <vt:lpstr>Autoencoders: Applications</vt:lpstr>
      <vt:lpstr>Autoencoders: Applications</vt:lpstr>
      <vt:lpstr>Autoencoders: Applications</vt:lpstr>
      <vt:lpstr>Autoencoders: Applications</vt:lpstr>
      <vt:lpstr>Autoencoders: Applications</vt:lpstr>
      <vt:lpstr>References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Autoencoders </dc:title>
  <dc:creator>Amir  Yavariabdi</dc:creator>
  <cp:lastModifiedBy>Amir  Yavariabdi</cp:lastModifiedBy>
  <cp:revision>1</cp:revision>
  <dcterms:created xsi:type="dcterms:W3CDTF">2024-04-28T21:53:53Z</dcterms:created>
  <dcterms:modified xsi:type="dcterms:W3CDTF">2024-04-28T21:55:32Z</dcterms:modified>
</cp:coreProperties>
</file>